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sldIdLst>
    <p:sldId id="256" r:id="rId3"/>
    <p:sldId id="267" r:id="rId4"/>
    <p:sldId id="303" r:id="rId5"/>
    <p:sldId id="277" r:id="rId6"/>
    <p:sldId id="278" r:id="rId7"/>
    <p:sldId id="272" r:id="rId8"/>
    <p:sldId id="304" r:id="rId9"/>
    <p:sldId id="289" r:id="rId10"/>
    <p:sldId id="290" r:id="rId11"/>
    <p:sldId id="306" r:id="rId12"/>
    <p:sldId id="268" r:id="rId13"/>
    <p:sldId id="279" r:id="rId14"/>
    <p:sldId id="282" r:id="rId15"/>
    <p:sldId id="280" r:id="rId16"/>
    <p:sldId id="281" r:id="rId17"/>
    <p:sldId id="284" r:id="rId18"/>
    <p:sldId id="286" r:id="rId19"/>
    <p:sldId id="309" r:id="rId20"/>
    <p:sldId id="310" r:id="rId21"/>
    <p:sldId id="287" r:id="rId22"/>
    <p:sldId id="274" r:id="rId23"/>
    <p:sldId id="275" r:id="rId24"/>
    <p:sldId id="311" r:id="rId25"/>
    <p:sldId id="312" r:id="rId26"/>
    <p:sldId id="313" r:id="rId27"/>
    <p:sldId id="302" r:id="rId28"/>
    <p:sldId id="305" r:id="rId29"/>
    <p:sldId id="308" r:id="rId30"/>
    <p:sldId id="292" r:id="rId31"/>
    <p:sldId id="293" r:id="rId32"/>
    <p:sldId id="294" r:id="rId33"/>
    <p:sldId id="295" r:id="rId34"/>
    <p:sldId id="296" r:id="rId35"/>
    <p:sldId id="297" r:id="rId36"/>
    <p:sldId id="298" r:id="rId37"/>
    <p:sldId id="299" r:id="rId38"/>
    <p:sldId id="300" r:id="rId39"/>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9900"/>
    <a:srgbClr val="9966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3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E:\chlieb\cel&#225;%20&#353;kola.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chlieb\cel&#225;%20&#353;kola.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sk-SK"/>
  <c:chart>
    <c:title>
      <c:tx>
        <c:rich>
          <a:bodyPr/>
          <a:lstStyle/>
          <a:p>
            <a:pPr>
              <a:defRPr sz="1200" b="1" i="0" u="none" strike="noStrike" baseline="0">
                <a:solidFill>
                  <a:srgbClr val="000000"/>
                </a:solidFill>
                <a:latin typeface="Arial"/>
                <a:ea typeface="Arial"/>
                <a:cs typeface="Arial"/>
              </a:defRPr>
            </a:pPr>
            <a:r>
              <a:rPr lang="sk-SK"/>
              <a:t>Chlieb je boží dar 1.stupeň </a:t>
            </a:r>
          </a:p>
        </c:rich>
      </c:tx>
      <c:layout>
        <c:manualLayout>
          <c:xMode val="edge"/>
          <c:yMode val="edge"/>
          <c:x val="0.33171572000101934"/>
          <c:y val="3.7414965986394579E-2"/>
        </c:manualLayout>
      </c:layout>
      <c:spPr>
        <a:noFill/>
        <a:ln w="25400">
          <a:noFill/>
        </a:ln>
      </c:spPr>
    </c:title>
    <c:plotArea>
      <c:layout>
        <c:manualLayout>
          <c:layoutTarget val="inner"/>
          <c:xMode val="edge"/>
          <c:yMode val="edge"/>
          <c:x val="7.7670025646657634E-2"/>
          <c:y val="0.22449054159538964"/>
          <c:w val="0.81715339482421057"/>
          <c:h val="0.53061400740728459"/>
        </c:manualLayout>
      </c:layout>
      <c:barChart>
        <c:barDir val="col"/>
        <c:grouping val="clustered"/>
        <c:ser>
          <c:idx val="0"/>
          <c:order val="0"/>
          <c:spPr>
            <a:solidFill>
              <a:srgbClr val="339966"/>
            </a:solidFill>
            <a:ln w="12700">
              <a:solidFill>
                <a:srgbClr val="000000"/>
              </a:solidFill>
              <a:prstDash val="solid"/>
            </a:ln>
          </c:spPr>
          <c:dPt>
            <c:idx val="0"/>
            <c:spPr>
              <a:solidFill>
                <a:srgbClr val="FF00FF"/>
              </a:solidFill>
              <a:ln w="12700">
                <a:solidFill>
                  <a:srgbClr val="000000"/>
                </a:solidFill>
                <a:prstDash val="solid"/>
              </a:ln>
            </c:spPr>
          </c:dPt>
          <c:dPt>
            <c:idx val="1"/>
            <c:spPr>
              <a:solidFill>
                <a:srgbClr val="FFCC00"/>
              </a:solidFill>
              <a:ln w="12700">
                <a:solidFill>
                  <a:srgbClr val="000000"/>
                </a:solidFill>
                <a:prstDash val="solid"/>
              </a:ln>
            </c:spPr>
          </c:dPt>
          <c:dPt>
            <c:idx val="2"/>
            <c:spPr>
              <a:solidFill>
                <a:srgbClr val="FFFF00"/>
              </a:solidFill>
              <a:ln w="12700">
                <a:solidFill>
                  <a:srgbClr val="000000"/>
                </a:solidFill>
                <a:prstDash val="solid"/>
              </a:ln>
            </c:spPr>
          </c:dPt>
          <c:dPt>
            <c:idx val="3"/>
            <c:spPr>
              <a:solidFill>
                <a:srgbClr val="00FF00"/>
              </a:solidFill>
              <a:ln w="12700">
                <a:solidFill>
                  <a:srgbClr val="000000"/>
                </a:solidFill>
                <a:prstDash val="solid"/>
              </a:ln>
            </c:spPr>
          </c:dPt>
          <c:dPt>
            <c:idx val="4"/>
            <c:spPr>
              <a:solidFill>
                <a:srgbClr val="00FFFF"/>
              </a:solidFill>
              <a:ln w="12700">
                <a:solidFill>
                  <a:srgbClr val="000000"/>
                </a:solidFill>
                <a:prstDash val="solid"/>
              </a:ln>
            </c:spPr>
          </c:dPt>
          <c:dPt>
            <c:idx val="5"/>
            <c:spPr>
              <a:solidFill>
                <a:srgbClr val="00CCFF"/>
              </a:solidFill>
              <a:ln w="12700">
                <a:solidFill>
                  <a:srgbClr val="000000"/>
                </a:solidFill>
                <a:prstDash val="solid"/>
              </a:ln>
            </c:spPr>
          </c:dPt>
          <c:dPt>
            <c:idx val="6"/>
            <c:spPr>
              <a:solidFill>
                <a:srgbClr val="993366"/>
              </a:solidFill>
              <a:ln w="12700">
                <a:solidFill>
                  <a:srgbClr val="000000"/>
                </a:solidFill>
                <a:prstDash val="solid"/>
              </a:ln>
            </c:spPr>
          </c:dPt>
          <c:dPt>
            <c:idx val="7"/>
            <c:spPr>
              <a:solidFill>
                <a:srgbClr val="FFFFFF"/>
              </a:solidFill>
              <a:ln w="12700">
                <a:solidFill>
                  <a:srgbClr val="000000"/>
                </a:solidFill>
                <a:prstDash val="solid"/>
              </a:ln>
            </c:spPr>
          </c:dPt>
          <c:cat>
            <c:multiLvlStrRef>
              <c:f>Hárok1!$A$16:$B$23</c:f>
              <c:multiLvlStrCache>
                <c:ptCount val="8"/>
                <c:lvl>
                  <c:pt idx="3">
                    <c:v>a)</c:v>
                  </c:pt>
                  <c:pt idx="4">
                    <c:v>b)</c:v>
                  </c:pt>
                  <c:pt idx="6">
                    <c:v>a)</c:v>
                  </c:pt>
                  <c:pt idx="7">
                    <c:v>b)</c:v>
                  </c:pt>
                </c:lvl>
                <c:lvl>
                  <c:pt idx="0">
                    <c:v>1. </c:v>
                  </c:pt>
                  <c:pt idx="1">
                    <c:v>2.</c:v>
                  </c:pt>
                  <c:pt idx="2">
                    <c:v>3.</c:v>
                  </c:pt>
                  <c:pt idx="3">
                    <c:v>4.</c:v>
                  </c:pt>
                  <c:pt idx="5">
                    <c:v>5.</c:v>
                  </c:pt>
                  <c:pt idx="6">
                    <c:v>6.</c:v>
                  </c:pt>
                </c:lvl>
              </c:multiLvlStrCache>
            </c:multiLvlStrRef>
          </c:cat>
          <c:val>
            <c:numRef>
              <c:f>Hárok1!$C$16:$C$23</c:f>
              <c:numCache>
                <c:formatCode>General</c:formatCode>
                <c:ptCount val="8"/>
                <c:pt idx="0">
                  <c:v>93</c:v>
                </c:pt>
                <c:pt idx="1">
                  <c:v>9</c:v>
                </c:pt>
                <c:pt idx="2">
                  <c:v>33</c:v>
                </c:pt>
                <c:pt idx="3">
                  <c:v>86</c:v>
                </c:pt>
                <c:pt idx="4">
                  <c:v>40</c:v>
                </c:pt>
                <c:pt idx="5">
                  <c:v>92</c:v>
                </c:pt>
                <c:pt idx="6">
                  <c:v>9</c:v>
                </c:pt>
                <c:pt idx="7">
                  <c:v>93</c:v>
                </c:pt>
              </c:numCache>
            </c:numRef>
          </c:val>
        </c:ser>
        <c:axId val="82620416"/>
        <c:axId val="82621952"/>
      </c:barChart>
      <c:catAx>
        <c:axId val="82620416"/>
        <c:scaling>
          <c:orientation val="minMax"/>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sk-SK"/>
          </a:p>
        </c:txPr>
        <c:crossAx val="82621952"/>
        <c:crosses val="autoZero"/>
        <c:auto val="1"/>
        <c:lblAlgn val="ctr"/>
        <c:lblOffset val="100"/>
        <c:tickLblSkip val="1"/>
        <c:tickMarkSkip val="1"/>
      </c:catAx>
      <c:valAx>
        <c:axId val="82621952"/>
        <c:scaling>
          <c:orientation val="minMax"/>
        </c:scaling>
        <c:axPos val="l"/>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sk-SK"/>
          </a:p>
        </c:txPr>
        <c:crossAx val="82620416"/>
        <c:crosses val="autoZero"/>
        <c:crossBetween val="between"/>
      </c:valAx>
      <c:spPr>
        <a:solidFill>
          <a:srgbClr val="C0C0C0"/>
        </a:solidFill>
        <a:ln w="12700">
          <a:solidFill>
            <a:srgbClr val="808080"/>
          </a:solidFill>
          <a:prstDash val="solid"/>
        </a:ln>
      </c:spPr>
    </c:plotArea>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sk-SK"/>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sk-SK"/>
  <c:chart>
    <c:title>
      <c:tx>
        <c:rich>
          <a:bodyPr/>
          <a:lstStyle/>
          <a:p>
            <a:pPr>
              <a:defRPr sz="1200" b="1" i="0" u="none" strike="noStrike" baseline="0">
                <a:solidFill>
                  <a:srgbClr val="000000"/>
                </a:solidFill>
                <a:latin typeface="Arial"/>
                <a:ea typeface="Arial"/>
                <a:cs typeface="Arial"/>
              </a:defRPr>
            </a:pPr>
            <a:r>
              <a:rPr lang="sk-SK"/>
              <a:t>Chlieb je boží dar 2.stupeň </a:t>
            </a:r>
          </a:p>
        </c:rich>
      </c:tx>
      <c:layout>
        <c:manualLayout>
          <c:xMode val="edge"/>
          <c:yMode val="edge"/>
          <c:x val="0.33386837881219927"/>
          <c:y val="3.7414965986394579E-2"/>
        </c:manualLayout>
      </c:layout>
      <c:spPr>
        <a:noFill/>
        <a:ln w="25400">
          <a:noFill/>
        </a:ln>
      </c:spPr>
    </c:title>
    <c:plotArea>
      <c:layout>
        <c:manualLayout>
          <c:layoutTarget val="inner"/>
          <c:xMode val="edge"/>
          <c:yMode val="edge"/>
          <c:x val="7.704654895666134E-2"/>
          <c:y val="0.22449054159538961"/>
          <c:w val="0.90048154093097887"/>
          <c:h val="0.53061400740728459"/>
        </c:manualLayout>
      </c:layout>
      <c:barChart>
        <c:barDir val="col"/>
        <c:grouping val="stacked"/>
        <c:ser>
          <c:idx val="0"/>
          <c:order val="0"/>
          <c:spPr>
            <a:solidFill>
              <a:srgbClr val="9999FF"/>
            </a:solidFill>
            <a:ln w="12700">
              <a:solidFill>
                <a:srgbClr val="000000"/>
              </a:solidFill>
              <a:prstDash val="solid"/>
            </a:ln>
          </c:spPr>
          <c:dPt>
            <c:idx val="0"/>
            <c:spPr>
              <a:solidFill>
                <a:srgbClr val="FF99CC"/>
              </a:solidFill>
              <a:ln w="12700">
                <a:solidFill>
                  <a:srgbClr val="000000"/>
                </a:solidFill>
                <a:prstDash val="solid"/>
              </a:ln>
            </c:spPr>
          </c:dPt>
          <c:dPt>
            <c:idx val="1"/>
            <c:spPr>
              <a:solidFill>
                <a:srgbClr val="FFCC99"/>
              </a:solidFill>
              <a:ln w="12700">
                <a:solidFill>
                  <a:srgbClr val="000000"/>
                </a:solidFill>
                <a:prstDash val="solid"/>
              </a:ln>
            </c:spPr>
          </c:dPt>
          <c:dPt>
            <c:idx val="2"/>
            <c:spPr>
              <a:solidFill>
                <a:srgbClr val="FFFF99"/>
              </a:solidFill>
              <a:ln w="12700">
                <a:solidFill>
                  <a:srgbClr val="000000"/>
                </a:solidFill>
                <a:prstDash val="solid"/>
              </a:ln>
            </c:spPr>
          </c:dPt>
          <c:dPt>
            <c:idx val="3"/>
            <c:spPr>
              <a:solidFill>
                <a:srgbClr val="CCFFCC"/>
              </a:solidFill>
              <a:ln w="12700">
                <a:solidFill>
                  <a:srgbClr val="000000"/>
                </a:solidFill>
                <a:prstDash val="solid"/>
              </a:ln>
            </c:spPr>
          </c:dPt>
          <c:dPt>
            <c:idx val="4"/>
            <c:spPr>
              <a:solidFill>
                <a:srgbClr val="00FFFF"/>
              </a:solidFill>
              <a:ln w="12700">
                <a:solidFill>
                  <a:srgbClr val="000000"/>
                </a:solidFill>
                <a:prstDash val="solid"/>
              </a:ln>
            </c:spPr>
          </c:dPt>
          <c:dPt>
            <c:idx val="5"/>
            <c:spPr>
              <a:solidFill>
                <a:srgbClr val="99CCFF"/>
              </a:solidFill>
              <a:ln w="12700">
                <a:solidFill>
                  <a:srgbClr val="000000"/>
                </a:solidFill>
                <a:prstDash val="solid"/>
              </a:ln>
            </c:spPr>
          </c:dPt>
          <c:dPt>
            <c:idx val="6"/>
            <c:spPr>
              <a:solidFill>
                <a:srgbClr val="CC99FF"/>
              </a:solidFill>
              <a:ln w="12700">
                <a:solidFill>
                  <a:srgbClr val="000000"/>
                </a:solidFill>
                <a:prstDash val="solid"/>
              </a:ln>
            </c:spPr>
          </c:dPt>
          <c:dPt>
            <c:idx val="7"/>
            <c:spPr>
              <a:solidFill>
                <a:srgbClr val="FFFFFF"/>
              </a:solidFill>
              <a:ln w="12700">
                <a:solidFill>
                  <a:srgbClr val="000000"/>
                </a:solidFill>
                <a:prstDash val="solid"/>
              </a:ln>
            </c:spPr>
          </c:dPt>
          <c:cat>
            <c:multiLvlStrRef>
              <c:f>Hárok1!$A$16:$B$23</c:f>
              <c:multiLvlStrCache>
                <c:ptCount val="8"/>
                <c:lvl>
                  <c:pt idx="3">
                    <c:v>a)</c:v>
                  </c:pt>
                  <c:pt idx="4">
                    <c:v>b)</c:v>
                  </c:pt>
                  <c:pt idx="6">
                    <c:v>a)</c:v>
                  </c:pt>
                  <c:pt idx="7">
                    <c:v>b)</c:v>
                  </c:pt>
                </c:lvl>
                <c:lvl>
                  <c:pt idx="0">
                    <c:v>1. </c:v>
                  </c:pt>
                  <c:pt idx="1">
                    <c:v>2.</c:v>
                  </c:pt>
                  <c:pt idx="2">
                    <c:v>3.</c:v>
                  </c:pt>
                  <c:pt idx="3">
                    <c:v>4.</c:v>
                  </c:pt>
                  <c:pt idx="5">
                    <c:v>5.</c:v>
                  </c:pt>
                  <c:pt idx="6">
                    <c:v>6.</c:v>
                  </c:pt>
                </c:lvl>
              </c:multiLvlStrCache>
            </c:multiLvlStrRef>
          </c:cat>
          <c:val>
            <c:numRef>
              <c:f>Hárok1!$D$16:$D$23</c:f>
              <c:numCache>
                <c:formatCode>General</c:formatCode>
                <c:ptCount val="8"/>
                <c:pt idx="0">
                  <c:v>91</c:v>
                </c:pt>
                <c:pt idx="1">
                  <c:v>5</c:v>
                </c:pt>
                <c:pt idx="2">
                  <c:v>32</c:v>
                </c:pt>
                <c:pt idx="3">
                  <c:v>63</c:v>
                </c:pt>
                <c:pt idx="4">
                  <c:v>42</c:v>
                </c:pt>
                <c:pt idx="5">
                  <c:v>87</c:v>
                </c:pt>
                <c:pt idx="6">
                  <c:v>11</c:v>
                </c:pt>
                <c:pt idx="7">
                  <c:v>76</c:v>
                </c:pt>
              </c:numCache>
            </c:numRef>
          </c:val>
        </c:ser>
        <c:overlap val="100"/>
        <c:axId val="87489536"/>
        <c:axId val="87811584"/>
      </c:barChart>
      <c:catAx>
        <c:axId val="87489536"/>
        <c:scaling>
          <c:orientation val="minMax"/>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sk-SK"/>
          </a:p>
        </c:txPr>
        <c:crossAx val="87811584"/>
        <c:crosses val="autoZero"/>
        <c:auto val="1"/>
        <c:lblAlgn val="ctr"/>
        <c:lblOffset val="100"/>
        <c:tickLblSkip val="1"/>
        <c:tickMarkSkip val="1"/>
      </c:catAx>
      <c:valAx>
        <c:axId val="87811584"/>
        <c:scaling>
          <c:orientation val="minMax"/>
        </c:scaling>
        <c:axPos val="l"/>
        <c:majorGridlines>
          <c:spPr>
            <a:ln w="3175">
              <a:solidFill>
                <a:srgbClr val="000000"/>
              </a:solidFill>
              <a:prstDash val="solid"/>
            </a:ln>
          </c:spPr>
        </c:majorGridlines>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sk-SK"/>
          </a:p>
        </c:txPr>
        <c:crossAx val="87489536"/>
        <c:crosses val="autoZero"/>
        <c:crossBetween val="between"/>
      </c:valAx>
      <c:spPr>
        <a:solidFill>
          <a:srgbClr val="C0C0C0"/>
        </a:solidFill>
        <a:ln w="12700">
          <a:solidFill>
            <a:srgbClr val="808080"/>
          </a:solidFill>
          <a:prstDash val="solid"/>
        </a:ln>
      </c:spPr>
    </c:plotArea>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sk-SK"/>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C06B1A-0FA7-4381-89EF-1E7826468C7A}" type="datetimeFigureOut">
              <a:rPr lang="sk-SK" smtClean="0"/>
              <a:pPr/>
              <a:t>19. 10. 2013</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405A82-1FCD-4C46-9578-0B4A425657C7}" type="slidenum">
              <a:rPr lang="sk-SK" smtClean="0"/>
              <a:pPr/>
              <a:t>‹#›</a:t>
            </a:fld>
            <a:endParaRPr lang="sk-SK"/>
          </a:p>
        </p:txBody>
      </p:sp>
    </p:spTree>
    <p:extLst>
      <p:ext uri="{BB962C8B-B14F-4D97-AF65-F5344CB8AC3E}">
        <p14:creationId xmlns:p14="http://schemas.microsoft.com/office/powerpoint/2010/main" xmlns="" val="3048082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Upravte štýly predlohy textu</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Upravte štýl predlohy podnadpisov</a:t>
            </a:r>
            <a:endParaRPr lang="sk-SK"/>
          </a:p>
        </p:txBody>
      </p:sp>
      <p:sp>
        <p:nvSpPr>
          <p:cNvPr id="4" name="Zástupný symbol dátumu 3"/>
          <p:cNvSpPr>
            <a:spLocks noGrp="1"/>
          </p:cNvSpPr>
          <p:nvPr>
            <p:ph type="dt" sz="half" idx="10"/>
          </p:nvPr>
        </p:nvSpPr>
        <p:spPr/>
        <p:txBody>
          <a:bodyPr/>
          <a:lstStyle/>
          <a:p>
            <a:fld id="{C13F52BE-DE58-48B7-A057-98D5D2BE202F}" type="datetime1">
              <a:rPr lang="sk-SK" smtClean="0"/>
              <a:pPr/>
              <a:t>19. 10. 2013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2457470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A6623415-F527-4D06-A06F-71666302CC13}" type="datetime1">
              <a:rPr lang="sk-SK" smtClean="0"/>
              <a:pPr/>
              <a:t>19. 10. 2013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3996837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Upravte štýly predlohy textu</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Zástupný symbol dátumu 3"/>
          <p:cNvSpPr>
            <a:spLocks noGrp="1"/>
          </p:cNvSpPr>
          <p:nvPr>
            <p:ph type="dt" sz="half" idx="10"/>
          </p:nvPr>
        </p:nvSpPr>
        <p:spPr/>
        <p:txBody>
          <a:bodyPr/>
          <a:lstStyle/>
          <a:p>
            <a:fld id="{2B577CCD-E621-4E69-80BB-C4E0BFC61756}" type="datetime1">
              <a:rPr lang="sk-SK" smtClean="0"/>
              <a:pPr/>
              <a:t>19. 10. 2013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1427624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47E36579-8F57-4A98-8A10-FEBACBEDC17D}" type="datetime1">
              <a:rPr lang="sk-SK" smtClean="0"/>
              <a:pPr/>
              <a:t>19. 10. 2013</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1294310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Upravte štýly predlohy textu</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63BB7E4D-1009-485E-8062-DC9FF9F6F9BB}" type="datetime1">
              <a:rPr lang="sk-SK" smtClean="0"/>
              <a:pPr/>
              <a:t>19. 10. 2013</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550122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dátumu 2"/>
          <p:cNvSpPr>
            <a:spLocks noGrp="1"/>
          </p:cNvSpPr>
          <p:nvPr>
            <p:ph type="dt" sz="half" idx="10"/>
          </p:nvPr>
        </p:nvSpPr>
        <p:spPr/>
        <p:txBody>
          <a:bodyPr/>
          <a:lstStyle/>
          <a:p>
            <a:fld id="{C6E4E8EC-B545-41A3-A321-7EC7921ED2E3}" type="datetime1">
              <a:rPr lang="sk-SK" smtClean="0"/>
              <a:pPr/>
              <a:t>19. 10. 2013</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782914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7BEC384B-CF21-4E93-8C0F-14B31DC74360}" type="datetime1">
              <a:rPr lang="sk-SK" smtClean="0"/>
              <a:pPr/>
              <a:t>19. 10. 2013</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4234985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Upravte štýly predlohy textu</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Zástupný symbol dátumu 4"/>
          <p:cNvSpPr>
            <a:spLocks noGrp="1"/>
          </p:cNvSpPr>
          <p:nvPr>
            <p:ph type="dt" sz="half" idx="10"/>
          </p:nvPr>
        </p:nvSpPr>
        <p:spPr/>
        <p:txBody>
          <a:bodyPr/>
          <a:lstStyle/>
          <a:p>
            <a:fld id="{4854EBFA-04DC-4779-A2F2-93350BE0398A}" type="datetime1">
              <a:rPr lang="sk-SK" smtClean="0"/>
              <a:pPr/>
              <a:t>19. 10. 2013</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79276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Upravte štýly predlohy textu</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Zástupný symbol dátumu 4"/>
          <p:cNvSpPr>
            <a:spLocks noGrp="1"/>
          </p:cNvSpPr>
          <p:nvPr>
            <p:ph type="dt" sz="half" idx="10"/>
          </p:nvPr>
        </p:nvSpPr>
        <p:spPr/>
        <p:txBody>
          <a:bodyPr/>
          <a:lstStyle/>
          <a:p>
            <a:fld id="{5CC3911F-5257-4F14-AF45-E33C45940FE8}" type="datetime1">
              <a:rPr lang="sk-SK" smtClean="0"/>
              <a:pPr/>
              <a:t>19. 10. 2013</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2653381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zvislého textu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A16B12F2-D060-4E93-A846-8E6F2D25B660}" type="datetime1">
              <a:rPr lang="sk-SK" smtClean="0"/>
              <a:pPr/>
              <a:t>19. 10. 2013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2411179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Upravte štýly predlohy textu</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6C4493B4-E9CA-425A-B542-F63CBEB78DF8}" type="datetime1">
              <a:rPr lang="sk-SK" smtClean="0"/>
              <a:pPr/>
              <a:t>19. 10. 2013</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3480280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9875" cy="6870700"/>
            <a:chOff x="0" y="0"/>
            <a:chExt cx="5770" cy="4328"/>
          </a:xfrm>
        </p:grpSpPr>
        <p:sp>
          <p:nvSpPr>
            <p:cNvPr id="5" name="Rectangle 3"/>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endParaRPr kumimoji="1" lang="sk-SK" altLang="sk-SK" smtClean="0">
                <a:solidFill>
                  <a:srgbClr val="2F1311"/>
                </a:solidFill>
              </a:endParaRPr>
            </a:p>
          </p:txBody>
        </p:sp>
        <p:sp>
          <p:nvSpPr>
            <p:cNvPr id="6" name="Rectangle 4"/>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endParaRPr kumimoji="1" lang="sk-SK" altLang="sk-SK" smtClean="0">
                <a:solidFill>
                  <a:srgbClr val="2F1311"/>
                </a:solidFill>
              </a:endParaRPr>
            </a:p>
          </p:txBody>
        </p:sp>
        <p:sp>
          <p:nvSpPr>
            <p:cNvPr id="7" name="Rectangle 5"/>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kumimoji="1" lang="sk-SK">
                <a:solidFill>
                  <a:srgbClr val="2F1311"/>
                </a:solidFill>
              </a:endParaRPr>
            </a:p>
          </p:txBody>
        </p:sp>
        <p:grpSp>
          <p:nvGrpSpPr>
            <p:cNvPr id="3" name="Group 6"/>
            <p:cNvGrpSpPr>
              <a:grpSpLocks/>
            </p:cNvGrpSpPr>
            <p:nvPr/>
          </p:nvGrpSpPr>
          <p:grpSpPr bwMode="auto">
            <a:xfrm>
              <a:off x="4944" y="1"/>
              <a:ext cx="816" cy="3974"/>
              <a:chOff x="4944" y="1"/>
              <a:chExt cx="816" cy="3974"/>
            </a:xfrm>
          </p:grpSpPr>
          <p:grpSp>
            <p:nvGrpSpPr>
              <p:cNvPr id="4" name="Group 7"/>
              <p:cNvGrpSpPr>
                <a:grpSpLocks/>
              </p:cNvGrpSpPr>
              <p:nvPr userDrawn="1"/>
            </p:nvGrpSpPr>
            <p:grpSpPr bwMode="auto">
              <a:xfrm>
                <a:off x="5280" y="1"/>
                <a:ext cx="480" cy="1430"/>
                <a:chOff x="5280" y="1"/>
                <a:chExt cx="480" cy="1430"/>
              </a:xfrm>
            </p:grpSpPr>
            <p:grpSp>
              <p:nvGrpSpPr>
                <p:cNvPr id="8" name="Group 8"/>
                <p:cNvGrpSpPr>
                  <a:grpSpLocks/>
                </p:cNvGrpSpPr>
                <p:nvPr userDrawn="1"/>
              </p:nvGrpSpPr>
              <p:grpSpPr bwMode="auto">
                <a:xfrm rot="-5400000">
                  <a:off x="5484" y="0"/>
                  <a:ext cx="174" cy="176"/>
                  <a:chOff x="1657" y="323"/>
                  <a:chExt cx="1691" cy="2560"/>
                </a:xfrm>
              </p:grpSpPr>
              <p:grpSp>
                <p:nvGrpSpPr>
                  <p:cNvPr id="20" name="Group 9"/>
                  <p:cNvGrpSpPr>
                    <a:grpSpLocks/>
                  </p:cNvGrpSpPr>
                  <p:nvPr/>
                </p:nvGrpSpPr>
                <p:grpSpPr bwMode="auto">
                  <a:xfrm>
                    <a:off x="1657" y="323"/>
                    <a:ext cx="1691" cy="2560"/>
                    <a:chOff x="1657" y="323"/>
                    <a:chExt cx="1691" cy="2560"/>
                  </a:xfrm>
                </p:grpSpPr>
                <p:sp>
                  <p:nvSpPr>
                    <p:cNvPr id="57" name="Freeform 10"/>
                    <p:cNvSpPr>
                      <a:spLocks/>
                    </p:cNvSpPr>
                    <p:nvPr/>
                  </p:nvSpPr>
                  <p:spPr bwMode="auto">
                    <a:xfrm>
                      <a:off x="2117" y="323"/>
                      <a:ext cx="1231" cy="2560"/>
                    </a:xfrm>
                    <a:custGeom>
                      <a:avLst/>
                      <a:gdLst>
                        <a:gd name="T0" fmla="*/ 337 w 1231"/>
                        <a:gd name="T1" fmla="*/ 283 h 2560"/>
                        <a:gd name="T2" fmla="*/ 415 w 1231"/>
                        <a:gd name="T3" fmla="*/ 115 h 2560"/>
                        <a:gd name="T4" fmla="*/ 583 w 1231"/>
                        <a:gd name="T5" fmla="*/ 7 h 2560"/>
                        <a:gd name="T6" fmla="*/ 895 w 1231"/>
                        <a:gd name="T7" fmla="*/ 61 h 2560"/>
                        <a:gd name="T8" fmla="*/ 1051 w 1231"/>
                        <a:gd name="T9" fmla="*/ 349 h 2560"/>
                        <a:gd name="T10" fmla="*/ 979 w 1231"/>
                        <a:gd name="T11" fmla="*/ 769 h 2560"/>
                        <a:gd name="T12" fmla="*/ 943 w 1231"/>
                        <a:gd name="T13" fmla="*/ 943 h 2560"/>
                        <a:gd name="T14" fmla="*/ 1105 w 1231"/>
                        <a:gd name="T15" fmla="*/ 1075 h 2560"/>
                        <a:gd name="T16" fmla="*/ 1231 w 1231"/>
                        <a:gd name="T17" fmla="*/ 1525 h 2560"/>
                        <a:gd name="T18" fmla="*/ 1123 w 1231"/>
                        <a:gd name="T19" fmla="*/ 1969 h 2560"/>
                        <a:gd name="T20" fmla="*/ 907 w 1231"/>
                        <a:gd name="T21" fmla="*/ 2077 h 2560"/>
                        <a:gd name="T22" fmla="*/ 721 w 1231"/>
                        <a:gd name="T23" fmla="*/ 2059 h 2560"/>
                        <a:gd name="T24" fmla="*/ 655 w 1231"/>
                        <a:gd name="T25" fmla="*/ 2251 h 2560"/>
                        <a:gd name="T26" fmla="*/ 529 w 1231"/>
                        <a:gd name="T27" fmla="*/ 2527 h 2560"/>
                        <a:gd name="T28" fmla="*/ 211 w 1231"/>
                        <a:gd name="T29" fmla="*/ 2509 h 2560"/>
                        <a:gd name="T30" fmla="*/ 31 w 1231"/>
                        <a:gd name="T31" fmla="*/ 2227 h 2560"/>
                        <a:gd name="T32" fmla="*/ 25 w 1231"/>
                        <a:gd name="T33" fmla="*/ 1969 h 2560"/>
                        <a:gd name="T34" fmla="*/ 145 w 1231"/>
                        <a:gd name="T35" fmla="*/ 1651 h 2560"/>
                        <a:gd name="T36" fmla="*/ 259 w 1231"/>
                        <a:gd name="T37" fmla="*/ 1513 h 2560"/>
                        <a:gd name="T38" fmla="*/ 217 w 1231"/>
                        <a:gd name="T39" fmla="*/ 1729 h 2560"/>
                        <a:gd name="T40" fmla="*/ 73 w 1231"/>
                        <a:gd name="T41" fmla="*/ 2023 h 2560"/>
                        <a:gd name="T42" fmla="*/ 169 w 1231"/>
                        <a:gd name="T43" fmla="*/ 2323 h 2560"/>
                        <a:gd name="T44" fmla="*/ 439 w 1231"/>
                        <a:gd name="T45" fmla="*/ 2431 h 2560"/>
                        <a:gd name="T46" fmla="*/ 595 w 1231"/>
                        <a:gd name="T47" fmla="*/ 2227 h 2560"/>
                        <a:gd name="T48" fmla="*/ 577 w 1231"/>
                        <a:gd name="T49" fmla="*/ 1807 h 2560"/>
                        <a:gd name="T50" fmla="*/ 493 w 1231"/>
                        <a:gd name="T51" fmla="*/ 1531 h 2560"/>
                        <a:gd name="T52" fmla="*/ 535 w 1231"/>
                        <a:gd name="T53" fmla="*/ 1459 h 2560"/>
                        <a:gd name="T54" fmla="*/ 625 w 1231"/>
                        <a:gd name="T55" fmla="*/ 1633 h 2560"/>
                        <a:gd name="T56" fmla="*/ 721 w 1231"/>
                        <a:gd name="T57" fmla="*/ 1933 h 2560"/>
                        <a:gd name="T58" fmla="*/ 967 w 1231"/>
                        <a:gd name="T59" fmla="*/ 1963 h 2560"/>
                        <a:gd name="T60" fmla="*/ 1135 w 1231"/>
                        <a:gd name="T61" fmla="*/ 1687 h 2560"/>
                        <a:gd name="T62" fmla="*/ 1117 w 1231"/>
                        <a:gd name="T63" fmla="*/ 1273 h 2560"/>
                        <a:gd name="T64" fmla="*/ 883 w 1231"/>
                        <a:gd name="T65" fmla="*/ 1057 h 2560"/>
                        <a:gd name="T66" fmla="*/ 679 w 1231"/>
                        <a:gd name="T67" fmla="*/ 1129 h 2560"/>
                        <a:gd name="T68" fmla="*/ 577 w 1231"/>
                        <a:gd name="T69" fmla="*/ 1117 h 2560"/>
                        <a:gd name="T70" fmla="*/ 619 w 1231"/>
                        <a:gd name="T71" fmla="*/ 1033 h 2560"/>
                        <a:gd name="T72" fmla="*/ 811 w 1231"/>
                        <a:gd name="T73" fmla="*/ 937 h 2560"/>
                        <a:gd name="T74" fmla="*/ 949 w 1231"/>
                        <a:gd name="T75" fmla="*/ 613 h 2560"/>
                        <a:gd name="T76" fmla="*/ 883 w 1231"/>
                        <a:gd name="T77" fmla="*/ 175 h 2560"/>
                        <a:gd name="T78" fmla="*/ 619 w 1231"/>
                        <a:gd name="T79" fmla="*/ 103 h 2560"/>
                        <a:gd name="T80" fmla="*/ 391 w 1231"/>
                        <a:gd name="T81" fmla="*/ 355 h 2560"/>
                        <a:gd name="T82" fmla="*/ 403 w 1231"/>
                        <a:gd name="T83" fmla="*/ 763 h 2560"/>
                        <a:gd name="T84" fmla="*/ 343 w 1231"/>
                        <a:gd name="T85" fmla="*/ 949 h 2560"/>
                        <a:gd name="T86" fmla="*/ 289 w 1231"/>
                        <a:gd name="T87" fmla="*/ 685 h 2560"/>
                        <a:gd name="T88" fmla="*/ 307 w 1231"/>
                        <a:gd name="T89" fmla="*/ 367 h 2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58" name="Freeform 11"/>
                    <p:cNvSpPr>
                      <a:spLocks/>
                    </p:cNvSpPr>
                    <p:nvPr/>
                  </p:nvSpPr>
                  <p:spPr bwMode="auto">
                    <a:xfrm>
                      <a:off x="1657" y="376"/>
                      <a:ext cx="865" cy="2071"/>
                    </a:xfrm>
                    <a:custGeom>
                      <a:avLst/>
                      <a:gdLst>
                        <a:gd name="T0" fmla="*/ 785 w 865"/>
                        <a:gd name="T1" fmla="*/ 530 h 2071"/>
                        <a:gd name="T2" fmla="*/ 797 w 865"/>
                        <a:gd name="T3" fmla="*/ 350 h 2071"/>
                        <a:gd name="T4" fmla="*/ 863 w 865"/>
                        <a:gd name="T5" fmla="*/ 206 h 2071"/>
                        <a:gd name="T6" fmla="*/ 809 w 865"/>
                        <a:gd name="T7" fmla="*/ 218 h 2071"/>
                        <a:gd name="T8" fmla="*/ 749 w 865"/>
                        <a:gd name="T9" fmla="*/ 218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6 h 2071"/>
                        <a:gd name="T22" fmla="*/ 119 w 865"/>
                        <a:gd name="T23" fmla="*/ 404 h 2071"/>
                        <a:gd name="T24" fmla="*/ 131 w 865"/>
                        <a:gd name="T25" fmla="*/ 590 h 2071"/>
                        <a:gd name="T26" fmla="*/ 173 w 865"/>
                        <a:gd name="T27" fmla="*/ 782 h 2071"/>
                        <a:gd name="T28" fmla="*/ 197 w 865"/>
                        <a:gd name="T29" fmla="*/ 884 h 2071"/>
                        <a:gd name="T30" fmla="*/ 167 w 865"/>
                        <a:gd name="T31" fmla="*/ 986 h 2071"/>
                        <a:gd name="T32" fmla="*/ 65 w 865"/>
                        <a:gd name="T33" fmla="*/ 1124 h 2071"/>
                        <a:gd name="T34" fmla="*/ 17 w 865"/>
                        <a:gd name="T35" fmla="*/ 1298 h 2071"/>
                        <a:gd name="T36" fmla="*/ 5 w 865"/>
                        <a:gd name="T37" fmla="*/ 1550 h 2071"/>
                        <a:gd name="T38" fmla="*/ 47 w 865"/>
                        <a:gd name="T39" fmla="*/ 1748 h 2071"/>
                        <a:gd name="T40" fmla="*/ 131 w 865"/>
                        <a:gd name="T41" fmla="*/ 1898 h 2071"/>
                        <a:gd name="T42" fmla="*/ 299 w 865"/>
                        <a:gd name="T43" fmla="*/ 1988 h 2071"/>
                        <a:gd name="T44" fmla="*/ 425 w 865"/>
                        <a:gd name="T45" fmla="*/ 1982 h 2071"/>
                        <a:gd name="T46" fmla="*/ 467 w 865"/>
                        <a:gd name="T47" fmla="*/ 1994 h 2071"/>
                        <a:gd name="T48" fmla="*/ 497 w 865"/>
                        <a:gd name="T49" fmla="*/ 2066 h 2071"/>
                        <a:gd name="T50" fmla="*/ 497 w 865"/>
                        <a:gd name="T51" fmla="*/ 1964 h 2071"/>
                        <a:gd name="T52" fmla="*/ 557 w 865"/>
                        <a:gd name="T53" fmla="*/ 1778 h 2071"/>
                        <a:gd name="T54" fmla="*/ 617 w 865"/>
                        <a:gd name="T55" fmla="*/ 1658 h 2071"/>
                        <a:gd name="T56" fmla="*/ 581 w 865"/>
                        <a:gd name="T57" fmla="*/ 1700 h 2071"/>
                        <a:gd name="T58" fmla="*/ 515 w 865"/>
                        <a:gd name="T59" fmla="*/ 1820 h 2071"/>
                        <a:gd name="T60" fmla="*/ 407 w 865"/>
                        <a:gd name="T61" fmla="*/ 1904 h 2071"/>
                        <a:gd name="T62" fmla="*/ 269 w 865"/>
                        <a:gd name="T63" fmla="*/ 1898 h 2071"/>
                        <a:gd name="T64" fmla="*/ 179 w 865"/>
                        <a:gd name="T65" fmla="*/ 1814 h 2071"/>
                        <a:gd name="T66" fmla="*/ 113 w 865"/>
                        <a:gd name="T67" fmla="*/ 1640 h 2071"/>
                        <a:gd name="T68" fmla="*/ 107 w 865"/>
                        <a:gd name="T69" fmla="*/ 1394 h 2071"/>
                        <a:gd name="T70" fmla="*/ 137 w 865"/>
                        <a:gd name="T71" fmla="*/ 1190 h 2071"/>
                        <a:gd name="T72" fmla="*/ 203 w 865"/>
                        <a:gd name="T73" fmla="*/ 1070 h 2071"/>
                        <a:gd name="T74" fmla="*/ 323 w 865"/>
                        <a:gd name="T75" fmla="*/ 1022 h 2071"/>
                        <a:gd name="T76" fmla="*/ 509 w 865"/>
                        <a:gd name="T77" fmla="*/ 1076 h 2071"/>
                        <a:gd name="T78" fmla="*/ 611 w 865"/>
                        <a:gd name="T79" fmla="*/ 1124 h 2071"/>
                        <a:gd name="T80" fmla="*/ 665 w 865"/>
                        <a:gd name="T81" fmla="*/ 1100 h 2071"/>
                        <a:gd name="T82" fmla="*/ 659 w 865"/>
                        <a:gd name="T83" fmla="*/ 1046 h 2071"/>
                        <a:gd name="T84" fmla="*/ 611 w 865"/>
                        <a:gd name="T85" fmla="*/ 1004 h 2071"/>
                        <a:gd name="T86" fmla="*/ 497 w 865"/>
                        <a:gd name="T87" fmla="*/ 980 h 2071"/>
                        <a:gd name="T88" fmla="*/ 323 w 865"/>
                        <a:gd name="T89" fmla="*/ 896 h 2071"/>
                        <a:gd name="T90" fmla="*/ 233 w 865"/>
                        <a:gd name="T91" fmla="*/ 680 h 2071"/>
                        <a:gd name="T92" fmla="*/ 209 w 865"/>
                        <a:gd name="T93" fmla="*/ 416 h 2071"/>
                        <a:gd name="T94" fmla="*/ 317 w 865"/>
                        <a:gd name="T95" fmla="*/ 170 h 2071"/>
                        <a:gd name="T96" fmla="*/ 485 w 865"/>
                        <a:gd name="T97" fmla="*/ 110 h 2071"/>
                        <a:gd name="T98" fmla="*/ 617 w 865"/>
                        <a:gd name="T99" fmla="*/ 164 h 2071"/>
                        <a:gd name="T100" fmla="*/ 707 w 865"/>
                        <a:gd name="T101" fmla="*/ 290 h 2071"/>
                        <a:gd name="T102" fmla="*/ 737 w 865"/>
                        <a:gd name="T103" fmla="*/ 428 h 2071"/>
                        <a:gd name="T104" fmla="*/ 773 w 865"/>
                        <a:gd name="T105" fmla="*/ 602 h 2071"/>
                        <a:gd name="T106" fmla="*/ 809 w 865"/>
                        <a:gd name="T107" fmla="*/ 584 h 2071"/>
                        <a:gd name="T108" fmla="*/ 785 w 865"/>
                        <a:gd name="T109" fmla="*/ 530 h 20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grpSp>
              <p:sp>
                <p:nvSpPr>
                  <p:cNvPr id="51" name="Oval 12"/>
                  <p:cNvSpPr>
                    <a:spLocks noChangeArrowheads="1"/>
                  </p:cNvSpPr>
                  <p:nvPr/>
                </p:nvSpPr>
                <p:spPr bwMode="auto">
                  <a:xfrm>
                    <a:off x="2396" y="1428"/>
                    <a:ext cx="175" cy="247"/>
                  </a:xfrm>
                  <a:prstGeom prst="ellipse">
                    <a:avLst/>
                  </a:prstGeom>
                  <a:solidFill>
                    <a:srgbClr val="E7D6B7"/>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sk-SK" altLang="sk-SK" smtClean="0">
                      <a:solidFill>
                        <a:srgbClr val="2F1311"/>
                      </a:solidFill>
                    </a:endParaRPr>
                  </a:p>
                </p:txBody>
              </p:sp>
              <p:sp>
                <p:nvSpPr>
                  <p:cNvPr id="52" name="Freeform 13"/>
                  <p:cNvSpPr>
                    <a:spLocks/>
                  </p:cNvSpPr>
                  <p:nvPr/>
                </p:nvSpPr>
                <p:spPr bwMode="auto">
                  <a:xfrm>
                    <a:off x="2595" y="741"/>
                    <a:ext cx="266" cy="521"/>
                  </a:xfrm>
                  <a:custGeom>
                    <a:avLst/>
                    <a:gdLst>
                      <a:gd name="T0" fmla="*/ 3 w 266"/>
                      <a:gd name="T1" fmla="*/ 483 h 521"/>
                      <a:gd name="T2" fmla="*/ 27 w 266"/>
                      <a:gd name="T3" fmla="*/ 273 h 521"/>
                      <a:gd name="T4" fmla="*/ 111 w 266"/>
                      <a:gd name="T5" fmla="*/ 45 h 521"/>
                      <a:gd name="T6" fmla="*/ 183 w 266"/>
                      <a:gd name="T7" fmla="*/ 3 h 521"/>
                      <a:gd name="T8" fmla="*/ 237 w 266"/>
                      <a:gd name="T9" fmla="*/ 39 h 521"/>
                      <a:gd name="T10" fmla="*/ 261 w 266"/>
                      <a:gd name="T11" fmla="*/ 129 h 521"/>
                      <a:gd name="T12" fmla="*/ 207 w 266"/>
                      <a:gd name="T13" fmla="*/ 273 h 521"/>
                      <a:gd name="T14" fmla="*/ 105 w 266"/>
                      <a:gd name="T15" fmla="*/ 477 h 521"/>
                      <a:gd name="T16" fmla="*/ 45 w 266"/>
                      <a:gd name="T17" fmla="*/ 501 h 521"/>
                      <a:gd name="T18" fmla="*/ 3 w 266"/>
                      <a:gd name="T19" fmla="*/ 483 h 5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53" name="Freeform 14"/>
                  <p:cNvSpPr>
                    <a:spLocks/>
                  </p:cNvSpPr>
                  <p:nvPr/>
                </p:nvSpPr>
                <p:spPr bwMode="auto">
                  <a:xfrm>
                    <a:off x="2672" y="1593"/>
                    <a:ext cx="392" cy="340"/>
                  </a:xfrm>
                  <a:custGeom>
                    <a:avLst/>
                    <a:gdLst>
                      <a:gd name="T0" fmla="*/ 100 w 392"/>
                      <a:gd name="T1" fmla="*/ 201 h 340"/>
                      <a:gd name="T2" fmla="*/ 16 w 392"/>
                      <a:gd name="T3" fmla="*/ 87 h 340"/>
                      <a:gd name="T4" fmla="*/ 4 w 392"/>
                      <a:gd name="T5" fmla="*/ 45 h 340"/>
                      <a:gd name="T6" fmla="*/ 28 w 392"/>
                      <a:gd name="T7" fmla="*/ 3 h 340"/>
                      <a:gd name="T8" fmla="*/ 130 w 392"/>
                      <a:gd name="T9" fmla="*/ 27 h 340"/>
                      <a:gd name="T10" fmla="*/ 250 w 392"/>
                      <a:gd name="T11" fmla="*/ 75 h 340"/>
                      <a:gd name="T12" fmla="*/ 364 w 392"/>
                      <a:gd name="T13" fmla="*/ 159 h 340"/>
                      <a:gd name="T14" fmla="*/ 388 w 392"/>
                      <a:gd name="T15" fmla="*/ 273 h 340"/>
                      <a:gd name="T16" fmla="*/ 340 w 392"/>
                      <a:gd name="T17" fmla="*/ 333 h 340"/>
                      <a:gd name="T18" fmla="*/ 244 w 392"/>
                      <a:gd name="T19" fmla="*/ 315 h 340"/>
                      <a:gd name="T20" fmla="*/ 100 w 392"/>
                      <a:gd name="T21" fmla="*/ 20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54" name="Freeform 15"/>
                  <p:cNvSpPr>
                    <a:spLocks/>
                  </p:cNvSpPr>
                  <p:nvPr/>
                </p:nvSpPr>
                <p:spPr bwMode="auto">
                  <a:xfrm>
                    <a:off x="2412" y="1929"/>
                    <a:ext cx="151" cy="558"/>
                  </a:xfrm>
                  <a:custGeom>
                    <a:avLst/>
                    <a:gdLst>
                      <a:gd name="T0" fmla="*/ 18 w 151"/>
                      <a:gd name="T1" fmla="*/ 165 h 558"/>
                      <a:gd name="T2" fmla="*/ 42 w 151"/>
                      <a:gd name="T3" fmla="*/ 39 h 558"/>
                      <a:gd name="T4" fmla="*/ 66 w 151"/>
                      <a:gd name="T5" fmla="*/ 3 h 558"/>
                      <a:gd name="T6" fmla="*/ 108 w 151"/>
                      <a:gd name="T7" fmla="*/ 27 h 558"/>
                      <a:gd name="T8" fmla="*/ 138 w 151"/>
                      <a:gd name="T9" fmla="*/ 165 h 558"/>
                      <a:gd name="T10" fmla="*/ 144 w 151"/>
                      <a:gd name="T11" fmla="*/ 423 h 558"/>
                      <a:gd name="T12" fmla="*/ 96 w 151"/>
                      <a:gd name="T13" fmla="*/ 543 h 558"/>
                      <a:gd name="T14" fmla="*/ 24 w 151"/>
                      <a:gd name="T15" fmla="*/ 513 h 558"/>
                      <a:gd name="T16" fmla="*/ 0 w 151"/>
                      <a:gd name="T17" fmla="*/ 315 h 558"/>
                      <a:gd name="T18" fmla="*/ 18 w 151"/>
                      <a:gd name="T19" fmla="*/ 165 h 5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55" name="Freeform 16"/>
                  <p:cNvSpPr>
                    <a:spLocks/>
                  </p:cNvSpPr>
                  <p:nvPr/>
                </p:nvSpPr>
                <p:spPr bwMode="auto">
                  <a:xfrm>
                    <a:off x="1907" y="1589"/>
                    <a:ext cx="392" cy="253"/>
                  </a:xfrm>
                  <a:custGeom>
                    <a:avLst/>
                    <a:gdLst>
                      <a:gd name="T0" fmla="*/ 175 w 392"/>
                      <a:gd name="T1" fmla="*/ 61 h 253"/>
                      <a:gd name="T2" fmla="*/ 307 w 392"/>
                      <a:gd name="T3" fmla="*/ 19 h 253"/>
                      <a:gd name="T4" fmla="*/ 367 w 392"/>
                      <a:gd name="T5" fmla="*/ 7 h 253"/>
                      <a:gd name="T6" fmla="*/ 385 w 392"/>
                      <a:gd name="T7" fmla="*/ 61 h 253"/>
                      <a:gd name="T8" fmla="*/ 325 w 392"/>
                      <a:gd name="T9" fmla="*/ 133 h 253"/>
                      <a:gd name="T10" fmla="*/ 193 w 392"/>
                      <a:gd name="T11" fmla="*/ 223 h 253"/>
                      <a:gd name="T12" fmla="*/ 37 w 392"/>
                      <a:gd name="T13" fmla="*/ 247 h 253"/>
                      <a:gd name="T14" fmla="*/ 1 w 392"/>
                      <a:gd name="T15" fmla="*/ 187 h 253"/>
                      <a:gd name="T16" fmla="*/ 43 w 392"/>
                      <a:gd name="T17" fmla="*/ 115 h 253"/>
                      <a:gd name="T18" fmla="*/ 175 w 392"/>
                      <a:gd name="T19" fmla="*/ 61 h 2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56" name="Freeform 17"/>
                  <p:cNvSpPr>
                    <a:spLocks/>
                  </p:cNvSpPr>
                  <p:nvPr/>
                </p:nvSpPr>
                <p:spPr bwMode="auto">
                  <a:xfrm>
                    <a:off x="2094" y="930"/>
                    <a:ext cx="238" cy="386"/>
                  </a:xfrm>
                  <a:custGeom>
                    <a:avLst/>
                    <a:gdLst>
                      <a:gd name="T0" fmla="*/ 78 w 238"/>
                      <a:gd name="T1" fmla="*/ 270 h 386"/>
                      <a:gd name="T2" fmla="*/ 24 w 238"/>
                      <a:gd name="T3" fmla="*/ 192 h 386"/>
                      <a:gd name="T4" fmla="*/ 0 w 238"/>
                      <a:gd name="T5" fmla="*/ 96 h 386"/>
                      <a:gd name="T6" fmla="*/ 24 w 238"/>
                      <a:gd name="T7" fmla="*/ 12 h 386"/>
                      <a:gd name="T8" fmla="*/ 120 w 238"/>
                      <a:gd name="T9" fmla="*/ 24 h 386"/>
                      <a:gd name="T10" fmla="*/ 180 w 238"/>
                      <a:gd name="T11" fmla="*/ 132 h 386"/>
                      <a:gd name="T12" fmla="*/ 234 w 238"/>
                      <a:gd name="T13" fmla="*/ 306 h 386"/>
                      <a:gd name="T14" fmla="*/ 204 w 238"/>
                      <a:gd name="T15" fmla="*/ 378 h 386"/>
                      <a:gd name="T16" fmla="*/ 168 w 238"/>
                      <a:gd name="T17" fmla="*/ 354 h 386"/>
                      <a:gd name="T18" fmla="*/ 78 w 238"/>
                      <a:gd name="T19" fmla="*/ 270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grpSp>
            <p:pic>
              <p:nvPicPr>
                <p:cNvPr id="42" name="Picture 18"/>
                <p:cNvPicPr>
                  <a:picLocks noChangeAspect="1" noChangeArrowheads="1"/>
                </p:cNvPicPr>
                <p:nvPr userDrawn="1"/>
              </p:nvPicPr>
              <p:blipFill>
                <a:blip r:embed="rId2" cstate="print"/>
                <a:srcRect/>
                <a:stretch>
                  <a:fillRect/>
                </a:stretch>
              </p:blipFill>
              <p:spPr bwMode="auto">
                <a:xfrm>
                  <a:off x="5280" y="144"/>
                  <a:ext cx="186" cy="183"/>
                </a:xfrm>
                <a:prstGeom prst="rect">
                  <a:avLst/>
                </a:prstGeom>
                <a:noFill/>
                <a:ln w="9525">
                  <a:noFill/>
                  <a:miter lim="800000"/>
                  <a:headEnd/>
                  <a:tailEnd/>
                </a:ln>
                <a:effectLst/>
              </p:spPr>
            </p:pic>
            <p:pic>
              <p:nvPicPr>
                <p:cNvPr id="43" name="Picture 19"/>
                <p:cNvPicPr>
                  <a:picLocks noChangeAspect="1" noChangeArrowheads="1"/>
                </p:cNvPicPr>
                <p:nvPr userDrawn="1"/>
              </p:nvPicPr>
              <p:blipFill>
                <a:blip r:embed="rId2" cstate="print"/>
                <a:srcRect/>
                <a:stretch>
                  <a:fillRect/>
                </a:stretch>
              </p:blipFill>
              <p:spPr bwMode="auto">
                <a:xfrm>
                  <a:off x="5574" y="144"/>
                  <a:ext cx="186" cy="183"/>
                </a:xfrm>
                <a:prstGeom prst="rect">
                  <a:avLst/>
                </a:prstGeom>
                <a:noFill/>
                <a:ln w="9525">
                  <a:noFill/>
                  <a:miter lim="800000"/>
                  <a:headEnd/>
                  <a:tailEnd/>
                </a:ln>
                <a:effectLst/>
              </p:spPr>
            </p:pic>
            <p:pic>
              <p:nvPicPr>
                <p:cNvPr id="44" name="Picture 20"/>
                <p:cNvPicPr>
                  <a:picLocks noChangeAspect="1" noChangeArrowheads="1"/>
                </p:cNvPicPr>
                <p:nvPr userDrawn="1"/>
              </p:nvPicPr>
              <p:blipFill>
                <a:blip r:embed="rId2" cstate="print"/>
                <a:srcRect/>
                <a:stretch>
                  <a:fillRect/>
                </a:stretch>
              </p:blipFill>
              <p:spPr bwMode="auto">
                <a:xfrm>
                  <a:off x="5424" y="336"/>
                  <a:ext cx="186" cy="183"/>
                </a:xfrm>
                <a:prstGeom prst="rect">
                  <a:avLst/>
                </a:prstGeom>
                <a:noFill/>
                <a:ln w="9525">
                  <a:noFill/>
                  <a:miter lim="800000"/>
                  <a:headEnd/>
                  <a:tailEnd/>
                </a:ln>
                <a:effectLst/>
              </p:spPr>
            </p:pic>
            <p:pic>
              <p:nvPicPr>
                <p:cNvPr id="45" name="Picture 21"/>
                <p:cNvPicPr>
                  <a:picLocks noChangeAspect="1" noChangeArrowheads="1"/>
                </p:cNvPicPr>
                <p:nvPr userDrawn="1"/>
              </p:nvPicPr>
              <p:blipFill>
                <a:blip r:embed="rId2" cstate="print"/>
                <a:srcRect/>
                <a:stretch>
                  <a:fillRect/>
                </a:stretch>
              </p:blipFill>
              <p:spPr bwMode="auto">
                <a:xfrm>
                  <a:off x="5376" y="576"/>
                  <a:ext cx="186" cy="183"/>
                </a:xfrm>
                <a:prstGeom prst="rect">
                  <a:avLst/>
                </a:prstGeom>
                <a:noFill/>
                <a:ln w="9525">
                  <a:noFill/>
                  <a:miter lim="800000"/>
                  <a:headEnd/>
                  <a:tailEnd/>
                </a:ln>
                <a:effectLst/>
              </p:spPr>
            </p:pic>
            <p:pic>
              <p:nvPicPr>
                <p:cNvPr id="46" name="Picture 22"/>
                <p:cNvPicPr>
                  <a:picLocks noChangeAspect="1" noChangeArrowheads="1"/>
                </p:cNvPicPr>
                <p:nvPr userDrawn="1"/>
              </p:nvPicPr>
              <p:blipFill>
                <a:blip r:embed="rId2" cstate="print"/>
                <a:srcRect/>
                <a:stretch>
                  <a:fillRect/>
                </a:stretch>
              </p:blipFill>
              <p:spPr bwMode="auto">
                <a:xfrm>
                  <a:off x="5574" y="528"/>
                  <a:ext cx="186" cy="183"/>
                </a:xfrm>
                <a:prstGeom prst="rect">
                  <a:avLst/>
                </a:prstGeom>
                <a:noFill/>
                <a:ln w="9525">
                  <a:noFill/>
                  <a:miter lim="800000"/>
                  <a:headEnd/>
                  <a:tailEnd/>
                </a:ln>
                <a:effectLst/>
              </p:spPr>
            </p:pic>
            <p:pic>
              <p:nvPicPr>
                <p:cNvPr id="47" name="Picture 23"/>
                <p:cNvPicPr>
                  <a:picLocks noChangeAspect="1" noChangeArrowheads="1"/>
                </p:cNvPicPr>
                <p:nvPr userDrawn="1"/>
              </p:nvPicPr>
              <p:blipFill>
                <a:blip r:embed="rId2" cstate="print"/>
                <a:srcRect/>
                <a:stretch>
                  <a:fillRect/>
                </a:stretch>
              </p:blipFill>
              <p:spPr bwMode="auto">
                <a:xfrm>
                  <a:off x="5472" y="768"/>
                  <a:ext cx="186" cy="183"/>
                </a:xfrm>
                <a:prstGeom prst="rect">
                  <a:avLst/>
                </a:prstGeom>
                <a:noFill/>
                <a:ln w="9525">
                  <a:noFill/>
                  <a:miter lim="800000"/>
                  <a:headEnd/>
                  <a:tailEnd/>
                </a:ln>
                <a:effectLst/>
              </p:spPr>
            </p:pic>
            <p:pic>
              <p:nvPicPr>
                <p:cNvPr id="48" name="Picture 24"/>
                <p:cNvPicPr>
                  <a:picLocks noChangeAspect="1" noChangeArrowheads="1"/>
                </p:cNvPicPr>
                <p:nvPr userDrawn="1"/>
              </p:nvPicPr>
              <p:blipFill>
                <a:blip r:embed="rId2" cstate="print"/>
                <a:srcRect/>
                <a:stretch>
                  <a:fillRect/>
                </a:stretch>
              </p:blipFill>
              <p:spPr bwMode="auto">
                <a:xfrm>
                  <a:off x="5574" y="1008"/>
                  <a:ext cx="186" cy="183"/>
                </a:xfrm>
                <a:prstGeom prst="rect">
                  <a:avLst/>
                </a:prstGeom>
                <a:noFill/>
                <a:ln w="9525">
                  <a:noFill/>
                  <a:miter lim="800000"/>
                  <a:headEnd/>
                  <a:tailEnd/>
                </a:ln>
                <a:effectLst/>
              </p:spPr>
            </p:pic>
            <p:pic>
              <p:nvPicPr>
                <p:cNvPr id="49" name="Picture 25"/>
                <p:cNvPicPr>
                  <a:picLocks noChangeAspect="1" noChangeArrowheads="1"/>
                </p:cNvPicPr>
                <p:nvPr userDrawn="1"/>
              </p:nvPicPr>
              <p:blipFill>
                <a:blip r:embed="rId2" cstate="print"/>
                <a:srcRect/>
                <a:stretch>
                  <a:fillRect/>
                </a:stretch>
              </p:blipFill>
              <p:spPr bwMode="auto">
                <a:xfrm>
                  <a:off x="5574" y="1248"/>
                  <a:ext cx="186" cy="183"/>
                </a:xfrm>
                <a:prstGeom prst="rect">
                  <a:avLst/>
                </a:prstGeom>
                <a:noFill/>
                <a:ln w="9525">
                  <a:noFill/>
                  <a:miter lim="800000"/>
                  <a:headEnd/>
                  <a:tailEnd/>
                </a:ln>
                <a:effectLst/>
              </p:spPr>
            </p:pic>
          </p:grpSp>
          <p:grpSp>
            <p:nvGrpSpPr>
              <p:cNvPr id="21" name="Group 26"/>
              <p:cNvGrpSpPr>
                <a:grpSpLocks/>
              </p:cNvGrpSpPr>
              <p:nvPr userDrawn="1"/>
            </p:nvGrpSpPr>
            <p:grpSpPr bwMode="auto">
              <a:xfrm>
                <a:off x="4944" y="1008"/>
                <a:ext cx="522" cy="2967"/>
                <a:chOff x="4944" y="1008"/>
                <a:chExt cx="522" cy="2967"/>
              </a:xfrm>
            </p:grpSpPr>
            <p:pic>
              <p:nvPicPr>
                <p:cNvPr id="22" name="Picture 27"/>
                <p:cNvPicPr>
                  <a:picLocks noChangeAspect="1" noChangeArrowheads="1"/>
                </p:cNvPicPr>
                <p:nvPr userDrawn="1"/>
              </p:nvPicPr>
              <p:blipFill>
                <a:blip r:embed="rId2" cstate="print"/>
                <a:srcRect/>
                <a:stretch>
                  <a:fillRect/>
                </a:stretch>
              </p:blipFill>
              <p:spPr bwMode="auto">
                <a:xfrm>
                  <a:off x="5136" y="1008"/>
                  <a:ext cx="186" cy="183"/>
                </a:xfrm>
                <a:prstGeom prst="rect">
                  <a:avLst/>
                </a:prstGeom>
                <a:noFill/>
                <a:ln w="9525">
                  <a:noFill/>
                  <a:miter lim="800000"/>
                  <a:headEnd/>
                  <a:tailEnd/>
                </a:ln>
                <a:effectLst/>
              </p:spPr>
            </p:pic>
            <p:pic>
              <p:nvPicPr>
                <p:cNvPr id="23" name="Picture 28"/>
                <p:cNvPicPr>
                  <a:picLocks noChangeAspect="1" noChangeArrowheads="1"/>
                </p:cNvPicPr>
                <p:nvPr userDrawn="1"/>
              </p:nvPicPr>
              <p:blipFill>
                <a:blip r:embed="rId2" cstate="print"/>
                <a:srcRect/>
                <a:stretch>
                  <a:fillRect/>
                </a:stretch>
              </p:blipFill>
              <p:spPr bwMode="auto">
                <a:xfrm>
                  <a:off x="5184" y="1200"/>
                  <a:ext cx="186" cy="183"/>
                </a:xfrm>
                <a:prstGeom prst="rect">
                  <a:avLst/>
                </a:prstGeom>
                <a:noFill/>
                <a:ln w="9525">
                  <a:noFill/>
                  <a:miter lim="800000"/>
                  <a:headEnd/>
                  <a:tailEnd/>
                </a:ln>
                <a:effectLst/>
              </p:spPr>
            </p:pic>
            <p:pic>
              <p:nvPicPr>
                <p:cNvPr id="24" name="Picture 29"/>
                <p:cNvPicPr>
                  <a:picLocks noChangeAspect="1" noChangeArrowheads="1"/>
                </p:cNvPicPr>
                <p:nvPr userDrawn="1"/>
              </p:nvPicPr>
              <p:blipFill>
                <a:blip r:embed="rId2" cstate="print"/>
                <a:srcRect/>
                <a:stretch>
                  <a:fillRect/>
                </a:stretch>
              </p:blipFill>
              <p:spPr bwMode="auto">
                <a:xfrm>
                  <a:off x="5136" y="1584"/>
                  <a:ext cx="186" cy="183"/>
                </a:xfrm>
                <a:prstGeom prst="rect">
                  <a:avLst/>
                </a:prstGeom>
                <a:noFill/>
                <a:ln w="9525">
                  <a:noFill/>
                  <a:miter lim="800000"/>
                  <a:headEnd/>
                  <a:tailEnd/>
                </a:ln>
                <a:effectLst/>
              </p:spPr>
            </p:pic>
            <p:pic>
              <p:nvPicPr>
                <p:cNvPr id="25" name="Picture 30"/>
                <p:cNvPicPr>
                  <a:picLocks noChangeAspect="1" noChangeArrowheads="1"/>
                </p:cNvPicPr>
                <p:nvPr userDrawn="1"/>
              </p:nvPicPr>
              <p:blipFill>
                <a:blip r:embed="rId2" cstate="print"/>
                <a:srcRect/>
                <a:stretch>
                  <a:fillRect/>
                </a:stretch>
              </p:blipFill>
              <p:spPr bwMode="auto">
                <a:xfrm>
                  <a:off x="5280" y="1728"/>
                  <a:ext cx="186" cy="183"/>
                </a:xfrm>
                <a:prstGeom prst="rect">
                  <a:avLst/>
                </a:prstGeom>
                <a:noFill/>
                <a:ln w="9525">
                  <a:noFill/>
                  <a:miter lim="800000"/>
                  <a:headEnd/>
                  <a:tailEnd/>
                </a:ln>
                <a:effectLst/>
              </p:spPr>
            </p:pic>
            <p:pic>
              <p:nvPicPr>
                <p:cNvPr id="26" name="Picture 31"/>
                <p:cNvPicPr>
                  <a:picLocks noChangeAspect="1" noChangeArrowheads="1"/>
                </p:cNvPicPr>
                <p:nvPr userDrawn="1"/>
              </p:nvPicPr>
              <p:blipFill>
                <a:blip r:embed="rId2" cstate="print"/>
                <a:srcRect/>
                <a:stretch>
                  <a:fillRect/>
                </a:stretch>
              </p:blipFill>
              <p:spPr bwMode="auto">
                <a:xfrm>
                  <a:off x="5040" y="1824"/>
                  <a:ext cx="186" cy="183"/>
                </a:xfrm>
                <a:prstGeom prst="rect">
                  <a:avLst/>
                </a:prstGeom>
                <a:noFill/>
                <a:ln w="9525">
                  <a:noFill/>
                  <a:miter lim="800000"/>
                  <a:headEnd/>
                  <a:tailEnd/>
                </a:ln>
                <a:effectLst/>
              </p:spPr>
            </p:pic>
            <p:pic>
              <p:nvPicPr>
                <p:cNvPr id="27" name="Picture 32"/>
                <p:cNvPicPr>
                  <a:picLocks noChangeAspect="1" noChangeArrowheads="1"/>
                </p:cNvPicPr>
                <p:nvPr userDrawn="1"/>
              </p:nvPicPr>
              <p:blipFill>
                <a:blip r:embed="rId2" cstate="print"/>
                <a:srcRect/>
                <a:stretch>
                  <a:fillRect/>
                </a:stretch>
              </p:blipFill>
              <p:spPr bwMode="auto">
                <a:xfrm>
                  <a:off x="5088" y="2016"/>
                  <a:ext cx="186" cy="183"/>
                </a:xfrm>
                <a:prstGeom prst="rect">
                  <a:avLst/>
                </a:prstGeom>
                <a:noFill/>
                <a:ln w="9525">
                  <a:noFill/>
                  <a:miter lim="800000"/>
                  <a:headEnd/>
                  <a:tailEnd/>
                </a:ln>
                <a:effectLst/>
              </p:spPr>
            </p:pic>
            <p:pic>
              <p:nvPicPr>
                <p:cNvPr id="28" name="Picture 33"/>
                <p:cNvPicPr>
                  <a:picLocks noChangeAspect="1" noChangeArrowheads="1"/>
                </p:cNvPicPr>
                <p:nvPr userDrawn="1"/>
              </p:nvPicPr>
              <p:blipFill>
                <a:blip r:embed="rId2" cstate="print"/>
                <a:srcRect/>
                <a:stretch>
                  <a:fillRect/>
                </a:stretch>
              </p:blipFill>
              <p:spPr bwMode="auto">
                <a:xfrm>
                  <a:off x="5280" y="2064"/>
                  <a:ext cx="186" cy="183"/>
                </a:xfrm>
                <a:prstGeom prst="rect">
                  <a:avLst/>
                </a:prstGeom>
                <a:noFill/>
                <a:ln w="9525">
                  <a:noFill/>
                  <a:miter lim="800000"/>
                  <a:headEnd/>
                  <a:tailEnd/>
                </a:ln>
                <a:effectLst/>
              </p:spPr>
            </p:pic>
            <p:pic>
              <p:nvPicPr>
                <p:cNvPr id="29" name="Picture 34"/>
                <p:cNvPicPr>
                  <a:picLocks noChangeAspect="1" noChangeArrowheads="1"/>
                </p:cNvPicPr>
                <p:nvPr userDrawn="1"/>
              </p:nvPicPr>
              <p:blipFill>
                <a:blip r:embed="rId2" cstate="print"/>
                <a:srcRect/>
                <a:stretch>
                  <a:fillRect/>
                </a:stretch>
              </p:blipFill>
              <p:spPr bwMode="auto">
                <a:xfrm>
                  <a:off x="5232" y="2352"/>
                  <a:ext cx="186" cy="183"/>
                </a:xfrm>
                <a:prstGeom prst="rect">
                  <a:avLst/>
                </a:prstGeom>
                <a:noFill/>
                <a:ln w="9525">
                  <a:noFill/>
                  <a:miter lim="800000"/>
                  <a:headEnd/>
                  <a:tailEnd/>
                </a:ln>
                <a:effectLst/>
              </p:spPr>
            </p:pic>
            <p:pic>
              <p:nvPicPr>
                <p:cNvPr id="30" name="Picture 35"/>
                <p:cNvPicPr>
                  <a:picLocks noChangeAspect="1" noChangeArrowheads="1"/>
                </p:cNvPicPr>
                <p:nvPr userDrawn="1"/>
              </p:nvPicPr>
              <p:blipFill>
                <a:blip r:embed="rId2" cstate="print"/>
                <a:srcRect/>
                <a:stretch>
                  <a:fillRect/>
                </a:stretch>
              </p:blipFill>
              <p:spPr bwMode="auto">
                <a:xfrm>
                  <a:off x="4992" y="2208"/>
                  <a:ext cx="186" cy="183"/>
                </a:xfrm>
                <a:prstGeom prst="rect">
                  <a:avLst/>
                </a:prstGeom>
                <a:noFill/>
                <a:ln w="9525">
                  <a:noFill/>
                  <a:miter lim="800000"/>
                  <a:headEnd/>
                  <a:tailEnd/>
                </a:ln>
                <a:effectLst/>
              </p:spPr>
            </p:pic>
            <p:pic>
              <p:nvPicPr>
                <p:cNvPr id="31" name="Picture 36"/>
                <p:cNvPicPr>
                  <a:picLocks noChangeAspect="1" noChangeArrowheads="1"/>
                </p:cNvPicPr>
                <p:nvPr userDrawn="1"/>
              </p:nvPicPr>
              <p:blipFill>
                <a:blip r:embed="rId2" cstate="print"/>
                <a:srcRect/>
                <a:stretch>
                  <a:fillRect/>
                </a:stretch>
              </p:blipFill>
              <p:spPr bwMode="auto">
                <a:xfrm>
                  <a:off x="4992" y="2448"/>
                  <a:ext cx="186" cy="183"/>
                </a:xfrm>
                <a:prstGeom prst="rect">
                  <a:avLst/>
                </a:prstGeom>
                <a:noFill/>
                <a:ln w="9525">
                  <a:noFill/>
                  <a:miter lim="800000"/>
                  <a:headEnd/>
                  <a:tailEnd/>
                </a:ln>
                <a:effectLst/>
              </p:spPr>
            </p:pic>
            <p:pic>
              <p:nvPicPr>
                <p:cNvPr id="32" name="Picture 37"/>
                <p:cNvPicPr>
                  <a:picLocks noChangeAspect="1" noChangeArrowheads="1"/>
                </p:cNvPicPr>
                <p:nvPr userDrawn="1"/>
              </p:nvPicPr>
              <p:blipFill>
                <a:blip r:embed="rId2" cstate="print"/>
                <a:srcRect/>
                <a:stretch>
                  <a:fillRect/>
                </a:stretch>
              </p:blipFill>
              <p:spPr bwMode="auto">
                <a:xfrm>
                  <a:off x="5136" y="2592"/>
                  <a:ext cx="186" cy="183"/>
                </a:xfrm>
                <a:prstGeom prst="rect">
                  <a:avLst/>
                </a:prstGeom>
                <a:noFill/>
                <a:ln w="9525">
                  <a:noFill/>
                  <a:miter lim="800000"/>
                  <a:headEnd/>
                  <a:tailEnd/>
                </a:ln>
                <a:effectLst/>
              </p:spPr>
            </p:pic>
            <p:pic>
              <p:nvPicPr>
                <p:cNvPr id="33" name="Picture 38"/>
                <p:cNvPicPr>
                  <a:picLocks noChangeAspect="1" noChangeArrowheads="1"/>
                </p:cNvPicPr>
                <p:nvPr userDrawn="1"/>
              </p:nvPicPr>
              <p:blipFill>
                <a:blip r:embed="rId2" cstate="print"/>
                <a:srcRect/>
                <a:stretch>
                  <a:fillRect/>
                </a:stretch>
              </p:blipFill>
              <p:spPr bwMode="auto">
                <a:xfrm>
                  <a:off x="5232" y="1392"/>
                  <a:ext cx="186" cy="183"/>
                </a:xfrm>
                <a:prstGeom prst="rect">
                  <a:avLst/>
                </a:prstGeom>
                <a:noFill/>
                <a:ln w="9525">
                  <a:noFill/>
                  <a:miter lim="800000"/>
                  <a:headEnd/>
                  <a:tailEnd/>
                </a:ln>
                <a:effectLst/>
              </p:spPr>
            </p:pic>
            <p:pic>
              <p:nvPicPr>
                <p:cNvPr id="34" name="Picture 39"/>
                <p:cNvPicPr>
                  <a:picLocks noChangeAspect="1" noChangeArrowheads="1"/>
                </p:cNvPicPr>
                <p:nvPr userDrawn="1"/>
              </p:nvPicPr>
              <p:blipFill>
                <a:blip r:embed="rId2" cstate="print"/>
                <a:srcRect/>
                <a:stretch>
                  <a:fillRect/>
                </a:stretch>
              </p:blipFill>
              <p:spPr bwMode="auto">
                <a:xfrm>
                  <a:off x="4944" y="2736"/>
                  <a:ext cx="186" cy="183"/>
                </a:xfrm>
                <a:prstGeom prst="rect">
                  <a:avLst/>
                </a:prstGeom>
                <a:noFill/>
                <a:ln w="9525">
                  <a:noFill/>
                  <a:miter lim="800000"/>
                  <a:headEnd/>
                  <a:tailEnd/>
                </a:ln>
                <a:effectLst/>
              </p:spPr>
            </p:pic>
            <p:pic>
              <p:nvPicPr>
                <p:cNvPr id="35" name="Picture 40"/>
                <p:cNvPicPr>
                  <a:picLocks noChangeAspect="1" noChangeArrowheads="1"/>
                </p:cNvPicPr>
                <p:nvPr userDrawn="1"/>
              </p:nvPicPr>
              <p:blipFill>
                <a:blip r:embed="rId2" cstate="print"/>
                <a:srcRect/>
                <a:stretch>
                  <a:fillRect/>
                </a:stretch>
              </p:blipFill>
              <p:spPr bwMode="auto">
                <a:xfrm>
                  <a:off x="4992" y="3072"/>
                  <a:ext cx="186" cy="183"/>
                </a:xfrm>
                <a:prstGeom prst="rect">
                  <a:avLst/>
                </a:prstGeom>
                <a:noFill/>
                <a:ln w="9525">
                  <a:noFill/>
                  <a:miter lim="800000"/>
                  <a:headEnd/>
                  <a:tailEnd/>
                </a:ln>
                <a:effectLst/>
              </p:spPr>
            </p:pic>
            <p:pic>
              <p:nvPicPr>
                <p:cNvPr id="36" name="Picture 41"/>
                <p:cNvPicPr>
                  <a:picLocks noChangeAspect="1" noChangeArrowheads="1"/>
                </p:cNvPicPr>
                <p:nvPr userDrawn="1"/>
              </p:nvPicPr>
              <p:blipFill>
                <a:blip r:embed="rId2" cstate="print"/>
                <a:srcRect/>
                <a:stretch>
                  <a:fillRect/>
                </a:stretch>
              </p:blipFill>
              <p:spPr bwMode="auto">
                <a:xfrm>
                  <a:off x="5232" y="3312"/>
                  <a:ext cx="186" cy="183"/>
                </a:xfrm>
                <a:prstGeom prst="rect">
                  <a:avLst/>
                </a:prstGeom>
                <a:noFill/>
                <a:ln w="9525">
                  <a:noFill/>
                  <a:miter lim="800000"/>
                  <a:headEnd/>
                  <a:tailEnd/>
                </a:ln>
                <a:effectLst/>
              </p:spPr>
            </p:pic>
            <p:pic>
              <p:nvPicPr>
                <p:cNvPr id="37" name="Picture 42"/>
                <p:cNvPicPr>
                  <a:picLocks noChangeAspect="1" noChangeArrowheads="1"/>
                </p:cNvPicPr>
                <p:nvPr userDrawn="1"/>
              </p:nvPicPr>
              <p:blipFill>
                <a:blip r:embed="rId2" cstate="print"/>
                <a:srcRect/>
                <a:stretch>
                  <a:fillRect/>
                </a:stretch>
              </p:blipFill>
              <p:spPr bwMode="auto">
                <a:xfrm>
                  <a:off x="4992" y="3408"/>
                  <a:ext cx="186" cy="183"/>
                </a:xfrm>
                <a:prstGeom prst="rect">
                  <a:avLst/>
                </a:prstGeom>
                <a:noFill/>
                <a:ln w="9525">
                  <a:noFill/>
                  <a:miter lim="800000"/>
                  <a:headEnd/>
                  <a:tailEnd/>
                </a:ln>
                <a:effectLst/>
              </p:spPr>
            </p:pic>
            <p:pic>
              <p:nvPicPr>
                <p:cNvPr id="38" name="Picture 43"/>
                <p:cNvPicPr>
                  <a:picLocks noChangeAspect="1" noChangeArrowheads="1"/>
                </p:cNvPicPr>
                <p:nvPr userDrawn="1"/>
              </p:nvPicPr>
              <p:blipFill>
                <a:blip r:embed="rId2" cstate="print"/>
                <a:srcRect/>
                <a:stretch>
                  <a:fillRect/>
                </a:stretch>
              </p:blipFill>
              <p:spPr bwMode="auto">
                <a:xfrm>
                  <a:off x="5088" y="3552"/>
                  <a:ext cx="186" cy="183"/>
                </a:xfrm>
                <a:prstGeom prst="rect">
                  <a:avLst/>
                </a:prstGeom>
                <a:noFill/>
                <a:ln w="9525">
                  <a:noFill/>
                  <a:miter lim="800000"/>
                  <a:headEnd/>
                  <a:tailEnd/>
                </a:ln>
                <a:effectLst/>
              </p:spPr>
            </p:pic>
            <p:pic>
              <p:nvPicPr>
                <p:cNvPr id="39" name="Picture 44"/>
                <p:cNvPicPr>
                  <a:picLocks noChangeAspect="1" noChangeArrowheads="1"/>
                </p:cNvPicPr>
                <p:nvPr userDrawn="1"/>
              </p:nvPicPr>
              <p:blipFill>
                <a:blip r:embed="rId2" cstate="print"/>
                <a:srcRect/>
                <a:stretch>
                  <a:fillRect/>
                </a:stretch>
              </p:blipFill>
              <p:spPr bwMode="auto">
                <a:xfrm>
                  <a:off x="4992" y="3792"/>
                  <a:ext cx="186" cy="183"/>
                </a:xfrm>
                <a:prstGeom prst="rect">
                  <a:avLst/>
                </a:prstGeom>
                <a:noFill/>
                <a:ln w="9525">
                  <a:noFill/>
                  <a:miter lim="800000"/>
                  <a:headEnd/>
                  <a:tailEnd/>
                </a:ln>
                <a:effectLst/>
              </p:spPr>
            </p:pic>
            <p:pic>
              <p:nvPicPr>
                <p:cNvPr id="40" name="Picture 45"/>
                <p:cNvPicPr>
                  <a:picLocks noChangeAspect="1" noChangeArrowheads="1"/>
                </p:cNvPicPr>
                <p:nvPr userDrawn="1"/>
              </p:nvPicPr>
              <p:blipFill>
                <a:blip r:embed="rId2" cstate="print"/>
                <a:srcRect/>
                <a:stretch>
                  <a:fillRect/>
                </a:stretch>
              </p:blipFill>
              <p:spPr bwMode="auto">
                <a:xfrm>
                  <a:off x="5184" y="3696"/>
                  <a:ext cx="186" cy="183"/>
                </a:xfrm>
                <a:prstGeom prst="rect">
                  <a:avLst/>
                </a:prstGeom>
                <a:noFill/>
                <a:ln w="9525">
                  <a:noFill/>
                  <a:miter lim="800000"/>
                  <a:headEnd/>
                  <a:tailEnd/>
                </a:ln>
                <a:effectLst/>
              </p:spPr>
            </p:pic>
          </p:grpSp>
        </p:grpSp>
        <p:sp>
          <p:nvSpPr>
            <p:cNvPr id="9" name="Freeform 46"/>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 name="Freeform 47"/>
            <p:cNvSpPr>
              <a:spLocks/>
            </p:cNvSpPr>
            <p:nvPr/>
          </p:nvSpPr>
          <p:spPr bwMode="auto">
            <a:xfrm>
              <a:off x="5001" y="3060"/>
              <a:ext cx="768" cy="1260"/>
            </a:xfrm>
            <a:custGeom>
              <a:avLst/>
              <a:gdLst>
                <a:gd name="T0" fmla="*/ 0 w 768"/>
                <a:gd name="T1" fmla="*/ 1260 h 1260"/>
                <a:gd name="T2" fmla="*/ 0 w 768"/>
                <a:gd name="T3" fmla="*/ 1134 h 1260"/>
                <a:gd name="T4" fmla="*/ 210 w 768"/>
                <a:gd name="T5" fmla="*/ 1032 h 1260"/>
                <a:gd name="T6" fmla="*/ 324 w 768"/>
                <a:gd name="T7" fmla="*/ 918 h 1260"/>
                <a:gd name="T8" fmla="*/ 414 w 768"/>
                <a:gd name="T9" fmla="*/ 714 h 1260"/>
                <a:gd name="T10" fmla="*/ 450 w 768"/>
                <a:gd name="T11" fmla="*/ 456 h 1260"/>
                <a:gd name="T12" fmla="*/ 438 w 768"/>
                <a:gd name="T13" fmla="*/ 258 h 1260"/>
                <a:gd name="T14" fmla="*/ 684 w 768"/>
                <a:gd name="T15" fmla="*/ 0 h 1260"/>
                <a:gd name="T16" fmla="*/ 768 w 768"/>
                <a:gd name="T17" fmla="*/ 18 h 1260"/>
                <a:gd name="T18" fmla="*/ 768 w 768"/>
                <a:gd name="T19" fmla="*/ 1254 h 1260"/>
                <a:gd name="T20" fmla="*/ 0 w 768"/>
                <a:gd name="T2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a:noFill/>
            </a:ln>
            <a:effectLst/>
            <a:extLst>
              <a:ext uri="{91240B29-F687-4F45-9708-019B960494DF}">
                <a14:hiddenLine xmlns:a14="http://schemas.microsoft.com/office/drawing/2010/main" xmlns="" w="9525" cap="flat"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sk-SK">
                <a:solidFill>
                  <a:srgbClr val="2F1311"/>
                </a:solidFill>
              </a:endParaRPr>
            </a:p>
          </p:txBody>
        </p:sp>
        <p:sp>
          <p:nvSpPr>
            <p:cNvPr id="11" name="Freeform 48"/>
            <p:cNvSpPr>
              <a:spLocks/>
            </p:cNvSpPr>
            <p:nvPr/>
          </p:nvSpPr>
          <p:spPr bwMode="auto">
            <a:xfrm>
              <a:off x="4994" y="1775"/>
              <a:ext cx="776" cy="2543"/>
            </a:xfrm>
            <a:custGeom>
              <a:avLst/>
              <a:gdLst>
                <a:gd name="T0" fmla="*/ 550 w 776"/>
                <a:gd name="T1" fmla="*/ 115 h 2543"/>
                <a:gd name="T2" fmla="*/ 460 w 776"/>
                <a:gd name="T3" fmla="*/ 529 h 2543"/>
                <a:gd name="T4" fmla="*/ 298 w 776"/>
                <a:gd name="T5" fmla="*/ 925 h 2543"/>
                <a:gd name="T6" fmla="*/ 76 w 776"/>
                <a:gd name="T7" fmla="*/ 1267 h 2543"/>
                <a:gd name="T8" fmla="*/ 4 w 776"/>
                <a:gd name="T9" fmla="*/ 1339 h 2543"/>
                <a:gd name="T10" fmla="*/ 100 w 776"/>
                <a:gd name="T11" fmla="*/ 1351 h 2543"/>
                <a:gd name="T12" fmla="*/ 286 w 776"/>
                <a:gd name="T13" fmla="*/ 1399 h 2543"/>
                <a:gd name="T14" fmla="*/ 394 w 776"/>
                <a:gd name="T15" fmla="*/ 1525 h 2543"/>
                <a:gd name="T16" fmla="*/ 478 w 776"/>
                <a:gd name="T17" fmla="*/ 1705 h 2543"/>
                <a:gd name="T18" fmla="*/ 478 w 776"/>
                <a:gd name="T19" fmla="*/ 1969 h 2543"/>
                <a:gd name="T20" fmla="*/ 370 w 776"/>
                <a:gd name="T21" fmla="*/ 2263 h 2543"/>
                <a:gd name="T22" fmla="*/ 124 w 776"/>
                <a:gd name="T23" fmla="*/ 2479 h 2543"/>
                <a:gd name="T24" fmla="*/ 22 w 776"/>
                <a:gd name="T25" fmla="*/ 2515 h 2543"/>
                <a:gd name="T26" fmla="*/ 196 w 776"/>
                <a:gd name="T27" fmla="*/ 2533 h 2543"/>
                <a:gd name="T28" fmla="*/ 388 w 776"/>
                <a:gd name="T29" fmla="*/ 2455 h 2543"/>
                <a:gd name="T30" fmla="*/ 502 w 776"/>
                <a:gd name="T31" fmla="*/ 2299 h 2543"/>
                <a:gd name="T32" fmla="*/ 598 w 776"/>
                <a:gd name="T33" fmla="*/ 2197 h 2543"/>
                <a:gd name="T34" fmla="*/ 694 w 776"/>
                <a:gd name="T35" fmla="*/ 2197 h 2543"/>
                <a:gd name="T36" fmla="*/ 742 w 776"/>
                <a:gd name="T37" fmla="*/ 2230 h 2543"/>
                <a:gd name="T38" fmla="*/ 712 w 776"/>
                <a:gd name="T39" fmla="*/ 2137 h 2543"/>
                <a:gd name="T40" fmla="*/ 664 w 776"/>
                <a:gd name="T41" fmla="*/ 1807 h 2543"/>
                <a:gd name="T42" fmla="*/ 670 w 776"/>
                <a:gd name="T43" fmla="*/ 1561 h 2543"/>
                <a:gd name="T44" fmla="*/ 718 w 776"/>
                <a:gd name="T45" fmla="*/ 1393 h 2543"/>
                <a:gd name="T46" fmla="*/ 748 w 776"/>
                <a:gd name="T47" fmla="*/ 1219 h 2543"/>
                <a:gd name="T48" fmla="*/ 550 w 776"/>
                <a:gd name="T49" fmla="*/ 11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sk-SK">
                <a:solidFill>
                  <a:srgbClr val="2F1311"/>
                </a:solidFill>
              </a:endParaRPr>
            </a:p>
          </p:txBody>
        </p:sp>
        <p:sp>
          <p:nvSpPr>
            <p:cNvPr id="12" name="Freeform 49" descr="kimonopat1"/>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3" cstate="print"/>
              <a:srcRect/>
              <a:tile tx="0" ty="0" sx="100000" sy="100000" flip="none" algn="tl"/>
            </a:blipFill>
            <a:ln w="9525" cap="flat" cmpd="sng">
              <a:noFill/>
              <a:prstDash val="solid"/>
              <a:round/>
              <a:headEnd/>
              <a:tailEn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3" name="Freeform 50" descr="kimonopat1"/>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3" cstate="print"/>
              <a:srcRect/>
              <a:tile tx="0" ty="0" sx="100000" sy="100000" flip="none" algn="tl"/>
            </a:blipFill>
            <a:ln w="9525" cap="flat" cmpd="sng">
              <a:noFill/>
              <a:prstDash val="solid"/>
              <a:round/>
              <a:headEnd/>
              <a:tailEn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4" name="Freeform 51"/>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5" name="Freeform 52"/>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round/>
              <a:headEnd/>
              <a:tailEn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6" name="Freeform 53"/>
            <p:cNvSpPr>
              <a:spLocks/>
            </p:cNvSpPr>
            <p:nvPr/>
          </p:nvSpPr>
          <p:spPr bwMode="auto">
            <a:xfrm>
              <a:off x="5004" y="1"/>
              <a:ext cx="189"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sk-SK">
                <a:solidFill>
                  <a:srgbClr val="2F1311"/>
                </a:solidFill>
              </a:endParaRPr>
            </a:p>
          </p:txBody>
        </p:sp>
        <p:sp>
          <p:nvSpPr>
            <p:cNvPr id="17" name="Rectangle 54"/>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endParaRPr kumimoji="1" lang="sk-SK" altLang="sk-SK" smtClean="0">
                <a:solidFill>
                  <a:srgbClr val="2F1311"/>
                </a:solidFill>
              </a:endParaRPr>
            </a:p>
          </p:txBody>
        </p:sp>
        <p:sp>
          <p:nvSpPr>
            <p:cNvPr id="18" name="Freeform 55"/>
            <p:cNvSpPr>
              <a:spLocks/>
            </p:cNvSpPr>
            <p:nvPr/>
          </p:nvSpPr>
          <p:spPr bwMode="auto">
            <a:xfrm>
              <a:off x="5013" y="3924"/>
              <a:ext cx="734" cy="390"/>
            </a:xfrm>
            <a:custGeom>
              <a:avLst/>
              <a:gdLst>
                <a:gd name="T0" fmla="*/ 1 w 692"/>
                <a:gd name="T1" fmla="*/ 357 h 378"/>
                <a:gd name="T2" fmla="*/ 109 w 692"/>
                <a:gd name="T3" fmla="*/ 341 h 378"/>
                <a:gd name="T4" fmla="*/ 241 w 692"/>
                <a:gd name="T5" fmla="*/ 305 h 378"/>
                <a:gd name="T6" fmla="*/ 353 w 692"/>
                <a:gd name="T7" fmla="*/ 209 h 378"/>
                <a:gd name="T8" fmla="*/ 429 w 692"/>
                <a:gd name="T9" fmla="*/ 89 h 378"/>
                <a:gd name="T10" fmla="*/ 493 w 692"/>
                <a:gd name="T11" fmla="*/ 17 h 378"/>
                <a:gd name="T12" fmla="*/ 577 w 692"/>
                <a:gd name="T13" fmla="*/ 1 h 378"/>
                <a:gd name="T14" fmla="*/ 629 w 692"/>
                <a:gd name="T15" fmla="*/ 21 h 378"/>
                <a:gd name="T16" fmla="*/ 673 w 692"/>
                <a:gd name="T17" fmla="*/ 65 h 378"/>
                <a:gd name="T18" fmla="*/ 673 w 692"/>
                <a:gd name="T19" fmla="*/ 137 h 378"/>
                <a:gd name="T20" fmla="*/ 561 w 692"/>
                <a:gd name="T21" fmla="*/ 225 h 378"/>
                <a:gd name="T22" fmla="*/ 425 w 692"/>
                <a:gd name="T23" fmla="*/ 297 h 378"/>
                <a:gd name="T24" fmla="*/ 245 w 692"/>
                <a:gd name="T25" fmla="*/ 357 h 378"/>
                <a:gd name="T26" fmla="*/ 113 w 692"/>
                <a:gd name="T27" fmla="*/ 377 h 378"/>
                <a:gd name="T28" fmla="*/ 1 w 692"/>
                <a:gd name="T29" fmla="*/ 3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a:noFill/>
            </a:ln>
            <a:effectLst/>
            <a:extLst>
              <a:ext uri="{91240B29-F687-4F45-9708-019B960494DF}">
                <a14:hiddenLine xmlns:a14="http://schemas.microsoft.com/office/drawing/2010/main" xmlns="" w="9525" cap="flat"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sk-SK">
                <a:solidFill>
                  <a:srgbClr val="2F1311"/>
                </a:solidFill>
              </a:endParaRPr>
            </a:p>
          </p:txBody>
        </p:sp>
        <p:sp>
          <p:nvSpPr>
            <p:cNvPr id="19" name="AutoShape 56"/>
            <p:cNvSpPr>
              <a:spLocks noChangeArrowheads="1"/>
            </p:cNvSpPr>
            <p:nvPr/>
          </p:nvSpPr>
          <p:spPr bwMode="hidden">
            <a:xfrm rot="5400000">
              <a:off x="2724" y="2089"/>
              <a:ext cx="4320" cy="142"/>
            </a:xfrm>
            <a:custGeom>
              <a:avLst/>
              <a:gdLst>
                <a:gd name="T0" fmla="*/ 170 w 21600"/>
                <a:gd name="T1" fmla="*/ 0 h 21600"/>
                <a:gd name="T2" fmla="*/ 86 w 21600"/>
                <a:gd name="T3" fmla="*/ 0 h 21600"/>
                <a:gd name="T4" fmla="*/ 2 w 21600"/>
                <a:gd name="T5" fmla="*/ 0 h 21600"/>
                <a:gd name="T6" fmla="*/ 86 w 21600"/>
                <a:gd name="T7" fmla="*/ 0 h 21600"/>
                <a:gd name="T8" fmla="*/ 0 60000 65536"/>
                <a:gd name="T9" fmla="*/ 0 60000 65536"/>
                <a:gd name="T10" fmla="*/ 0 60000 65536"/>
                <a:gd name="T11" fmla="*/ 0 60000 65536"/>
                <a:gd name="T12" fmla="*/ 2105 w 21600"/>
                <a:gd name="T13" fmla="*/ 2130 h 21600"/>
                <a:gd name="T14" fmla="*/ 19495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07" y="21600"/>
                  </a:lnTo>
                  <a:lnTo>
                    <a:pt x="20993" y="21600"/>
                  </a:lnTo>
                  <a:lnTo>
                    <a:pt x="21600" y="0"/>
                  </a:lnTo>
                  <a:lnTo>
                    <a:pt x="0" y="0"/>
                  </a:lnTo>
                  <a:close/>
                </a:path>
              </a:pathLst>
            </a:custGeom>
            <a:gradFill rotWithShape="0">
              <a:gsLst>
                <a:gs pos="0">
                  <a:schemeClr val="bg1"/>
                </a:gs>
                <a:gs pos="100000">
                  <a:schemeClr val="bg2"/>
                </a:gs>
              </a:gsLst>
              <a:lin ang="0" scaled="1"/>
            </a:gradFill>
            <a:ln w="9525">
              <a:noFill/>
              <a:miter lim="800000"/>
              <a:headEnd/>
              <a:tailEnd/>
            </a:ln>
            <a:effectLst/>
          </p:spPr>
          <p:txBody>
            <a:bodyPr rot="10800000" vert="eaVert" wrap="none" anchor="ctr"/>
            <a:lstStyle/>
            <a:p>
              <a:pPr eaLnBrk="0" fontAlgn="base" hangingPunct="0">
                <a:spcBef>
                  <a:spcPct val="0"/>
                </a:spcBef>
                <a:spcAft>
                  <a:spcPct val="0"/>
                </a:spcAft>
              </a:pPr>
              <a:endParaRPr lang="sk-SK" smtClean="0">
                <a:solidFill>
                  <a:srgbClr val="2F1311"/>
                </a:solidFill>
              </a:endParaRPr>
            </a:p>
          </p:txBody>
        </p:sp>
      </p:grpSp>
      <p:sp>
        <p:nvSpPr>
          <p:cNvPr id="11321" name="Rectangle 57"/>
          <p:cNvSpPr>
            <a:spLocks noGrp="1" noChangeArrowheads="1"/>
          </p:cNvSpPr>
          <p:nvPr>
            <p:ph type="ctrTitle" sz="quarter"/>
          </p:nvPr>
        </p:nvSpPr>
        <p:spPr>
          <a:xfrm>
            <a:off x="685800" y="1370013"/>
            <a:ext cx="6965950" cy="2057400"/>
          </a:xfrm>
        </p:spPr>
        <p:txBody>
          <a:bodyPr/>
          <a:lstStyle>
            <a:lvl1pPr>
              <a:defRPr/>
            </a:lvl1pPr>
          </a:lstStyle>
          <a:p>
            <a:pPr lvl="0"/>
            <a:r>
              <a:rPr lang="sk-SK" noProof="0" smtClean="0"/>
              <a:t>Kliknite sem a upravte štýl predlohy nadpisov.</a:t>
            </a:r>
          </a:p>
        </p:txBody>
      </p:sp>
      <p:sp>
        <p:nvSpPr>
          <p:cNvPr id="11322" name="Rectangle 58"/>
          <p:cNvSpPr>
            <a:spLocks noGrp="1" noChangeArrowheads="1"/>
          </p:cNvSpPr>
          <p:nvPr>
            <p:ph type="subTitle" sz="quarter" idx="1"/>
          </p:nvPr>
        </p:nvSpPr>
        <p:spPr>
          <a:xfrm>
            <a:off x="1727200" y="3886200"/>
            <a:ext cx="5640388" cy="1752600"/>
          </a:xfrm>
        </p:spPr>
        <p:txBody>
          <a:bodyPr/>
          <a:lstStyle>
            <a:lvl1pPr marL="0" indent="0" algn="ctr">
              <a:buFontTx/>
              <a:buNone/>
              <a:defRPr/>
            </a:lvl1pPr>
          </a:lstStyle>
          <a:p>
            <a:pPr lvl="0"/>
            <a:r>
              <a:rPr lang="sk-SK" noProof="0" smtClean="0"/>
              <a:t>Kliknite sem a upravte štýl predlohy podnadpisov.</a:t>
            </a:r>
          </a:p>
        </p:txBody>
      </p:sp>
      <p:sp>
        <p:nvSpPr>
          <p:cNvPr id="59" name="Rectangle 59"/>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0"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1"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0C36904C-342A-4378-A415-AEAC9EF35A20}"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5"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88BFBEBA-92B8-4050-9F05-5287983A1D9D}"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Upravte štýly predlohy textu</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smtClean="0"/>
              <a:t>Upravte štýl predlohy textu.</a:t>
            </a:r>
          </a:p>
        </p:txBody>
      </p:sp>
      <p:sp>
        <p:nvSpPr>
          <p:cNvPr id="4"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5"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22D92D57-1592-45C6-B214-C5F23DA98FB3}"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sz="half" idx="1"/>
          </p:nvPr>
        </p:nvSpPr>
        <p:spPr>
          <a:xfrm>
            <a:off x="263525" y="1598613"/>
            <a:ext cx="3616325"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032250" y="1598613"/>
            <a:ext cx="36179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7"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E9E6301C-2A4E-40B8-BFD7-0D827B48AD40}"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sk-SK" smtClean="0"/>
              <a:t>Upravte štýly predlohy textu</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8"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9"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C016F6ED-2E7E-420E-A727-1A9B6E736481}"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4"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5"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9EBC5C89-6350-4C84-AC69-5F16D9807F9B}"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Prázdna">
    <p:spTree>
      <p:nvGrpSpPr>
        <p:cNvPr id="1" name=""/>
        <p:cNvGrpSpPr/>
        <p:nvPr/>
      </p:nvGrpSpPr>
      <p:grpSpPr>
        <a:xfrm>
          <a:off x="0" y="0"/>
          <a:ext cx="0" cy="0"/>
          <a:chOff x="0" y="0"/>
          <a:chExt cx="0" cy="0"/>
        </a:xfrm>
      </p:grpSpPr>
      <p:sp>
        <p:nvSpPr>
          <p:cNvPr id="2"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3"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4"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E96AD4E4-8B92-4590-9430-E75DF366EA46}"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Upravte štýly predlohy textu</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7"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1AAA4E39-9FBF-40F6-850D-A36534E619AB}"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Upravte štýly predlohy textu</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smtClean="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7"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58FD8B56-7EB5-4F9A-A217-29ACBCF9B1C6}"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zvislého textu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5"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FA7727A4-9A27-490D-B816-C7396604867C}" type="slidenum">
              <a:rPr lang="sk-SK">
                <a:solidFill>
                  <a:srgbClr val="2F1311"/>
                </a:solidFill>
              </a:rPr>
              <a:pPr/>
              <a:t>‹#›</a:t>
            </a:fld>
            <a:endParaRPr lang="sk-SK">
              <a:solidFill>
                <a:srgbClr val="2F1311"/>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5827713" y="227013"/>
            <a:ext cx="1868487" cy="5868987"/>
          </a:xfrm>
        </p:spPr>
        <p:txBody>
          <a:bodyPr vert="eaVert"/>
          <a:lstStyle/>
          <a:p>
            <a:r>
              <a:rPr lang="sk-SK" smtClean="0"/>
              <a:t>Upravte štýly predlohy textu</a:t>
            </a:r>
            <a:endParaRPr lang="sk-SK"/>
          </a:p>
        </p:txBody>
      </p:sp>
      <p:sp>
        <p:nvSpPr>
          <p:cNvPr id="3" name="Zástupný symbol zvislého textu 2"/>
          <p:cNvSpPr>
            <a:spLocks noGrp="1"/>
          </p:cNvSpPr>
          <p:nvPr>
            <p:ph type="body" orient="vert" idx="1"/>
          </p:nvPr>
        </p:nvSpPr>
        <p:spPr>
          <a:xfrm>
            <a:off x="219075" y="227013"/>
            <a:ext cx="5456238" cy="5868987"/>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Rectangle 59"/>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5" name="Rectangle 60"/>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sk-SK">
              <a:solidFill>
                <a:srgbClr val="2F1311"/>
              </a:solidFill>
            </a:endParaRPr>
          </a:p>
        </p:txBody>
      </p:sp>
      <p:sp>
        <p:nvSpPr>
          <p:cNvPr id="6" name="Rectangle 61"/>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fld id="{45E796D6-771F-45DD-9DA3-3E2109B04AD4}" type="slidenum">
              <a:rPr lang="sk-SK">
                <a:solidFill>
                  <a:srgbClr val="2F1311"/>
                </a:solidFill>
              </a:rPr>
              <a:pPr/>
              <a:t>‹#›</a:t>
            </a:fld>
            <a:endParaRPr lang="sk-SK">
              <a:solidFill>
                <a:srgbClr val="2F131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w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5.pn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Upravte štýly predlohy textu</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890FA-9282-48FE-A997-1CC573787846}" type="datetime1">
              <a:rPr lang="sk-SK" smtClean="0"/>
              <a:pPr/>
              <a:t>19. 10. 2013</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97934-7AEC-4A39-8959-A91F0CE5168C}" type="slidenum">
              <a:rPr lang="sk-SK" smtClean="0"/>
              <a:pPr/>
              <a:t>‹#›</a:t>
            </a:fld>
            <a:endParaRPr lang="sk-SK"/>
          </a:p>
        </p:txBody>
      </p:sp>
    </p:spTree>
    <p:extLst>
      <p:ext uri="{BB962C8B-B14F-4D97-AF65-F5344CB8AC3E}">
        <p14:creationId xmlns:p14="http://schemas.microsoft.com/office/powerpoint/2010/main" xmlns="" val="776807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59875" cy="6870700"/>
            <a:chOff x="0" y="0"/>
            <a:chExt cx="5770" cy="4328"/>
          </a:xfrm>
        </p:grpSpPr>
        <p:sp>
          <p:nvSpPr>
            <p:cNvPr id="1032" name="Rectangle 3"/>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endParaRPr kumimoji="1" lang="sk-SK" altLang="sk-SK" smtClean="0">
                <a:solidFill>
                  <a:srgbClr val="2F1311"/>
                </a:solidFill>
              </a:endParaRPr>
            </a:p>
          </p:txBody>
        </p:sp>
        <p:sp>
          <p:nvSpPr>
            <p:cNvPr id="1033" name="Rectangle 4"/>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endParaRPr kumimoji="1" lang="sk-SK" altLang="sk-SK" smtClean="0">
                <a:solidFill>
                  <a:srgbClr val="2F1311"/>
                </a:solidFill>
              </a:endParaRPr>
            </a:p>
          </p:txBody>
        </p:sp>
        <p:sp>
          <p:nvSpPr>
            <p:cNvPr id="10245" name="Rectangle 5"/>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kumimoji="1" lang="sk-SK">
                <a:solidFill>
                  <a:srgbClr val="2F1311"/>
                </a:solidFill>
              </a:endParaRPr>
            </a:p>
          </p:txBody>
        </p:sp>
        <p:grpSp>
          <p:nvGrpSpPr>
            <p:cNvPr id="3" name="Group 6"/>
            <p:cNvGrpSpPr>
              <a:grpSpLocks/>
            </p:cNvGrpSpPr>
            <p:nvPr/>
          </p:nvGrpSpPr>
          <p:grpSpPr bwMode="auto">
            <a:xfrm>
              <a:off x="4944" y="1"/>
              <a:ext cx="816" cy="3974"/>
              <a:chOff x="4944" y="1"/>
              <a:chExt cx="816" cy="3974"/>
            </a:xfrm>
          </p:grpSpPr>
          <p:grpSp>
            <p:nvGrpSpPr>
              <p:cNvPr id="4" name="Group 7"/>
              <p:cNvGrpSpPr>
                <a:grpSpLocks/>
              </p:cNvGrpSpPr>
              <p:nvPr userDrawn="1"/>
            </p:nvGrpSpPr>
            <p:grpSpPr bwMode="auto">
              <a:xfrm>
                <a:off x="5280" y="1"/>
                <a:ext cx="480" cy="1430"/>
                <a:chOff x="5280" y="1"/>
                <a:chExt cx="480" cy="1430"/>
              </a:xfrm>
            </p:grpSpPr>
            <p:grpSp>
              <p:nvGrpSpPr>
                <p:cNvPr id="5" name="Group 8"/>
                <p:cNvGrpSpPr>
                  <a:grpSpLocks/>
                </p:cNvGrpSpPr>
                <p:nvPr userDrawn="1"/>
              </p:nvGrpSpPr>
              <p:grpSpPr bwMode="auto">
                <a:xfrm rot="-5400000">
                  <a:off x="5484" y="0"/>
                  <a:ext cx="174" cy="176"/>
                  <a:chOff x="1657" y="323"/>
                  <a:chExt cx="1691" cy="2560"/>
                </a:xfrm>
              </p:grpSpPr>
              <p:grpSp>
                <p:nvGrpSpPr>
                  <p:cNvPr id="6" name="Group 9"/>
                  <p:cNvGrpSpPr>
                    <a:grpSpLocks/>
                  </p:cNvGrpSpPr>
                  <p:nvPr/>
                </p:nvGrpSpPr>
                <p:grpSpPr bwMode="auto">
                  <a:xfrm>
                    <a:off x="1657" y="323"/>
                    <a:ext cx="1691" cy="2560"/>
                    <a:chOff x="1657" y="323"/>
                    <a:chExt cx="1691" cy="2560"/>
                  </a:xfrm>
                </p:grpSpPr>
                <p:sp>
                  <p:nvSpPr>
                    <p:cNvPr id="1084" name="Freeform 10"/>
                    <p:cNvSpPr>
                      <a:spLocks/>
                    </p:cNvSpPr>
                    <p:nvPr/>
                  </p:nvSpPr>
                  <p:spPr bwMode="auto">
                    <a:xfrm>
                      <a:off x="2117" y="323"/>
                      <a:ext cx="1231" cy="2560"/>
                    </a:xfrm>
                    <a:custGeom>
                      <a:avLst/>
                      <a:gdLst>
                        <a:gd name="T0" fmla="*/ 337 w 1231"/>
                        <a:gd name="T1" fmla="*/ 283 h 2560"/>
                        <a:gd name="T2" fmla="*/ 415 w 1231"/>
                        <a:gd name="T3" fmla="*/ 115 h 2560"/>
                        <a:gd name="T4" fmla="*/ 583 w 1231"/>
                        <a:gd name="T5" fmla="*/ 7 h 2560"/>
                        <a:gd name="T6" fmla="*/ 895 w 1231"/>
                        <a:gd name="T7" fmla="*/ 61 h 2560"/>
                        <a:gd name="T8" fmla="*/ 1051 w 1231"/>
                        <a:gd name="T9" fmla="*/ 349 h 2560"/>
                        <a:gd name="T10" fmla="*/ 979 w 1231"/>
                        <a:gd name="T11" fmla="*/ 769 h 2560"/>
                        <a:gd name="T12" fmla="*/ 943 w 1231"/>
                        <a:gd name="T13" fmla="*/ 943 h 2560"/>
                        <a:gd name="T14" fmla="*/ 1105 w 1231"/>
                        <a:gd name="T15" fmla="*/ 1075 h 2560"/>
                        <a:gd name="T16" fmla="*/ 1231 w 1231"/>
                        <a:gd name="T17" fmla="*/ 1525 h 2560"/>
                        <a:gd name="T18" fmla="*/ 1123 w 1231"/>
                        <a:gd name="T19" fmla="*/ 1969 h 2560"/>
                        <a:gd name="T20" fmla="*/ 907 w 1231"/>
                        <a:gd name="T21" fmla="*/ 2077 h 2560"/>
                        <a:gd name="T22" fmla="*/ 721 w 1231"/>
                        <a:gd name="T23" fmla="*/ 2059 h 2560"/>
                        <a:gd name="T24" fmla="*/ 655 w 1231"/>
                        <a:gd name="T25" fmla="*/ 2251 h 2560"/>
                        <a:gd name="T26" fmla="*/ 529 w 1231"/>
                        <a:gd name="T27" fmla="*/ 2527 h 2560"/>
                        <a:gd name="T28" fmla="*/ 211 w 1231"/>
                        <a:gd name="T29" fmla="*/ 2509 h 2560"/>
                        <a:gd name="T30" fmla="*/ 31 w 1231"/>
                        <a:gd name="T31" fmla="*/ 2227 h 2560"/>
                        <a:gd name="T32" fmla="*/ 25 w 1231"/>
                        <a:gd name="T33" fmla="*/ 1969 h 2560"/>
                        <a:gd name="T34" fmla="*/ 145 w 1231"/>
                        <a:gd name="T35" fmla="*/ 1651 h 2560"/>
                        <a:gd name="T36" fmla="*/ 259 w 1231"/>
                        <a:gd name="T37" fmla="*/ 1513 h 2560"/>
                        <a:gd name="T38" fmla="*/ 217 w 1231"/>
                        <a:gd name="T39" fmla="*/ 1729 h 2560"/>
                        <a:gd name="T40" fmla="*/ 73 w 1231"/>
                        <a:gd name="T41" fmla="*/ 2023 h 2560"/>
                        <a:gd name="T42" fmla="*/ 169 w 1231"/>
                        <a:gd name="T43" fmla="*/ 2323 h 2560"/>
                        <a:gd name="T44" fmla="*/ 439 w 1231"/>
                        <a:gd name="T45" fmla="*/ 2431 h 2560"/>
                        <a:gd name="T46" fmla="*/ 595 w 1231"/>
                        <a:gd name="T47" fmla="*/ 2227 h 2560"/>
                        <a:gd name="T48" fmla="*/ 577 w 1231"/>
                        <a:gd name="T49" fmla="*/ 1807 h 2560"/>
                        <a:gd name="T50" fmla="*/ 493 w 1231"/>
                        <a:gd name="T51" fmla="*/ 1531 h 2560"/>
                        <a:gd name="T52" fmla="*/ 535 w 1231"/>
                        <a:gd name="T53" fmla="*/ 1459 h 2560"/>
                        <a:gd name="T54" fmla="*/ 625 w 1231"/>
                        <a:gd name="T55" fmla="*/ 1633 h 2560"/>
                        <a:gd name="T56" fmla="*/ 721 w 1231"/>
                        <a:gd name="T57" fmla="*/ 1933 h 2560"/>
                        <a:gd name="T58" fmla="*/ 967 w 1231"/>
                        <a:gd name="T59" fmla="*/ 1963 h 2560"/>
                        <a:gd name="T60" fmla="*/ 1135 w 1231"/>
                        <a:gd name="T61" fmla="*/ 1687 h 2560"/>
                        <a:gd name="T62" fmla="*/ 1117 w 1231"/>
                        <a:gd name="T63" fmla="*/ 1273 h 2560"/>
                        <a:gd name="T64" fmla="*/ 883 w 1231"/>
                        <a:gd name="T65" fmla="*/ 1057 h 2560"/>
                        <a:gd name="T66" fmla="*/ 679 w 1231"/>
                        <a:gd name="T67" fmla="*/ 1129 h 2560"/>
                        <a:gd name="T68" fmla="*/ 577 w 1231"/>
                        <a:gd name="T69" fmla="*/ 1117 h 2560"/>
                        <a:gd name="T70" fmla="*/ 619 w 1231"/>
                        <a:gd name="T71" fmla="*/ 1033 h 2560"/>
                        <a:gd name="T72" fmla="*/ 811 w 1231"/>
                        <a:gd name="T73" fmla="*/ 937 h 2560"/>
                        <a:gd name="T74" fmla="*/ 949 w 1231"/>
                        <a:gd name="T75" fmla="*/ 613 h 2560"/>
                        <a:gd name="T76" fmla="*/ 883 w 1231"/>
                        <a:gd name="T77" fmla="*/ 175 h 2560"/>
                        <a:gd name="T78" fmla="*/ 619 w 1231"/>
                        <a:gd name="T79" fmla="*/ 103 h 2560"/>
                        <a:gd name="T80" fmla="*/ 391 w 1231"/>
                        <a:gd name="T81" fmla="*/ 355 h 2560"/>
                        <a:gd name="T82" fmla="*/ 403 w 1231"/>
                        <a:gd name="T83" fmla="*/ 763 h 2560"/>
                        <a:gd name="T84" fmla="*/ 343 w 1231"/>
                        <a:gd name="T85" fmla="*/ 949 h 2560"/>
                        <a:gd name="T86" fmla="*/ 289 w 1231"/>
                        <a:gd name="T87" fmla="*/ 685 h 2560"/>
                        <a:gd name="T88" fmla="*/ 307 w 1231"/>
                        <a:gd name="T89" fmla="*/ 367 h 2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85" name="Freeform 11"/>
                    <p:cNvSpPr>
                      <a:spLocks/>
                    </p:cNvSpPr>
                    <p:nvPr/>
                  </p:nvSpPr>
                  <p:spPr bwMode="auto">
                    <a:xfrm>
                      <a:off x="1657" y="376"/>
                      <a:ext cx="865" cy="2071"/>
                    </a:xfrm>
                    <a:custGeom>
                      <a:avLst/>
                      <a:gdLst>
                        <a:gd name="T0" fmla="*/ 785 w 865"/>
                        <a:gd name="T1" fmla="*/ 530 h 2071"/>
                        <a:gd name="T2" fmla="*/ 797 w 865"/>
                        <a:gd name="T3" fmla="*/ 350 h 2071"/>
                        <a:gd name="T4" fmla="*/ 863 w 865"/>
                        <a:gd name="T5" fmla="*/ 206 h 2071"/>
                        <a:gd name="T6" fmla="*/ 809 w 865"/>
                        <a:gd name="T7" fmla="*/ 218 h 2071"/>
                        <a:gd name="T8" fmla="*/ 749 w 865"/>
                        <a:gd name="T9" fmla="*/ 218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6 h 2071"/>
                        <a:gd name="T22" fmla="*/ 119 w 865"/>
                        <a:gd name="T23" fmla="*/ 404 h 2071"/>
                        <a:gd name="T24" fmla="*/ 131 w 865"/>
                        <a:gd name="T25" fmla="*/ 590 h 2071"/>
                        <a:gd name="T26" fmla="*/ 173 w 865"/>
                        <a:gd name="T27" fmla="*/ 782 h 2071"/>
                        <a:gd name="T28" fmla="*/ 197 w 865"/>
                        <a:gd name="T29" fmla="*/ 884 h 2071"/>
                        <a:gd name="T30" fmla="*/ 167 w 865"/>
                        <a:gd name="T31" fmla="*/ 986 h 2071"/>
                        <a:gd name="T32" fmla="*/ 65 w 865"/>
                        <a:gd name="T33" fmla="*/ 1124 h 2071"/>
                        <a:gd name="T34" fmla="*/ 17 w 865"/>
                        <a:gd name="T35" fmla="*/ 1298 h 2071"/>
                        <a:gd name="T36" fmla="*/ 5 w 865"/>
                        <a:gd name="T37" fmla="*/ 1550 h 2071"/>
                        <a:gd name="T38" fmla="*/ 47 w 865"/>
                        <a:gd name="T39" fmla="*/ 1748 h 2071"/>
                        <a:gd name="T40" fmla="*/ 131 w 865"/>
                        <a:gd name="T41" fmla="*/ 1898 h 2071"/>
                        <a:gd name="T42" fmla="*/ 299 w 865"/>
                        <a:gd name="T43" fmla="*/ 1988 h 2071"/>
                        <a:gd name="T44" fmla="*/ 425 w 865"/>
                        <a:gd name="T45" fmla="*/ 1982 h 2071"/>
                        <a:gd name="T46" fmla="*/ 467 w 865"/>
                        <a:gd name="T47" fmla="*/ 1994 h 2071"/>
                        <a:gd name="T48" fmla="*/ 497 w 865"/>
                        <a:gd name="T49" fmla="*/ 2066 h 2071"/>
                        <a:gd name="T50" fmla="*/ 497 w 865"/>
                        <a:gd name="T51" fmla="*/ 1964 h 2071"/>
                        <a:gd name="T52" fmla="*/ 557 w 865"/>
                        <a:gd name="T53" fmla="*/ 1778 h 2071"/>
                        <a:gd name="T54" fmla="*/ 617 w 865"/>
                        <a:gd name="T55" fmla="*/ 1658 h 2071"/>
                        <a:gd name="T56" fmla="*/ 581 w 865"/>
                        <a:gd name="T57" fmla="*/ 1700 h 2071"/>
                        <a:gd name="T58" fmla="*/ 515 w 865"/>
                        <a:gd name="T59" fmla="*/ 1820 h 2071"/>
                        <a:gd name="T60" fmla="*/ 407 w 865"/>
                        <a:gd name="T61" fmla="*/ 1904 h 2071"/>
                        <a:gd name="T62" fmla="*/ 269 w 865"/>
                        <a:gd name="T63" fmla="*/ 1898 h 2071"/>
                        <a:gd name="T64" fmla="*/ 179 w 865"/>
                        <a:gd name="T65" fmla="*/ 1814 h 2071"/>
                        <a:gd name="T66" fmla="*/ 113 w 865"/>
                        <a:gd name="T67" fmla="*/ 1640 h 2071"/>
                        <a:gd name="T68" fmla="*/ 107 w 865"/>
                        <a:gd name="T69" fmla="*/ 1394 h 2071"/>
                        <a:gd name="T70" fmla="*/ 137 w 865"/>
                        <a:gd name="T71" fmla="*/ 1190 h 2071"/>
                        <a:gd name="T72" fmla="*/ 203 w 865"/>
                        <a:gd name="T73" fmla="*/ 1070 h 2071"/>
                        <a:gd name="T74" fmla="*/ 323 w 865"/>
                        <a:gd name="T75" fmla="*/ 1022 h 2071"/>
                        <a:gd name="T76" fmla="*/ 509 w 865"/>
                        <a:gd name="T77" fmla="*/ 1076 h 2071"/>
                        <a:gd name="T78" fmla="*/ 611 w 865"/>
                        <a:gd name="T79" fmla="*/ 1124 h 2071"/>
                        <a:gd name="T80" fmla="*/ 665 w 865"/>
                        <a:gd name="T81" fmla="*/ 1100 h 2071"/>
                        <a:gd name="T82" fmla="*/ 659 w 865"/>
                        <a:gd name="T83" fmla="*/ 1046 h 2071"/>
                        <a:gd name="T84" fmla="*/ 611 w 865"/>
                        <a:gd name="T85" fmla="*/ 1004 h 2071"/>
                        <a:gd name="T86" fmla="*/ 497 w 865"/>
                        <a:gd name="T87" fmla="*/ 980 h 2071"/>
                        <a:gd name="T88" fmla="*/ 323 w 865"/>
                        <a:gd name="T89" fmla="*/ 896 h 2071"/>
                        <a:gd name="T90" fmla="*/ 233 w 865"/>
                        <a:gd name="T91" fmla="*/ 680 h 2071"/>
                        <a:gd name="T92" fmla="*/ 209 w 865"/>
                        <a:gd name="T93" fmla="*/ 416 h 2071"/>
                        <a:gd name="T94" fmla="*/ 317 w 865"/>
                        <a:gd name="T95" fmla="*/ 170 h 2071"/>
                        <a:gd name="T96" fmla="*/ 485 w 865"/>
                        <a:gd name="T97" fmla="*/ 110 h 2071"/>
                        <a:gd name="T98" fmla="*/ 617 w 865"/>
                        <a:gd name="T99" fmla="*/ 164 h 2071"/>
                        <a:gd name="T100" fmla="*/ 707 w 865"/>
                        <a:gd name="T101" fmla="*/ 290 h 2071"/>
                        <a:gd name="T102" fmla="*/ 737 w 865"/>
                        <a:gd name="T103" fmla="*/ 428 h 2071"/>
                        <a:gd name="T104" fmla="*/ 773 w 865"/>
                        <a:gd name="T105" fmla="*/ 602 h 2071"/>
                        <a:gd name="T106" fmla="*/ 809 w 865"/>
                        <a:gd name="T107" fmla="*/ 584 h 2071"/>
                        <a:gd name="T108" fmla="*/ 785 w 865"/>
                        <a:gd name="T109" fmla="*/ 530 h 20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grpSp>
              <p:sp>
                <p:nvSpPr>
                  <p:cNvPr id="1078" name="Oval 12"/>
                  <p:cNvSpPr>
                    <a:spLocks noChangeArrowheads="1"/>
                  </p:cNvSpPr>
                  <p:nvPr/>
                </p:nvSpPr>
                <p:spPr bwMode="auto">
                  <a:xfrm>
                    <a:off x="2396" y="1428"/>
                    <a:ext cx="175" cy="247"/>
                  </a:xfrm>
                  <a:prstGeom prst="ellipse">
                    <a:avLst/>
                  </a:prstGeom>
                  <a:solidFill>
                    <a:srgbClr val="E7D6B7"/>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sk-SK" altLang="sk-SK" smtClean="0">
                      <a:solidFill>
                        <a:srgbClr val="2F1311"/>
                      </a:solidFill>
                    </a:endParaRPr>
                  </a:p>
                </p:txBody>
              </p:sp>
              <p:sp>
                <p:nvSpPr>
                  <p:cNvPr id="1079" name="Freeform 13"/>
                  <p:cNvSpPr>
                    <a:spLocks/>
                  </p:cNvSpPr>
                  <p:nvPr/>
                </p:nvSpPr>
                <p:spPr bwMode="auto">
                  <a:xfrm>
                    <a:off x="2595" y="741"/>
                    <a:ext cx="266" cy="521"/>
                  </a:xfrm>
                  <a:custGeom>
                    <a:avLst/>
                    <a:gdLst>
                      <a:gd name="T0" fmla="*/ 3 w 266"/>
                      <a:gd name="T1" fmla="*/ 483 h 521"/>
                      <a:gd name="T2" fmla="*/ 27 w 266"/>
                      <a:gd name="T3" fmla="*/ 273 h 521"/>
                      <a:gd name="T4" fmla="*/ 111 w 266"/>
                      <a:gd name="T5" fmla="*/ 45 h 521"/>
                      <a:gd name="T6" fmla="*/ 183 w 266"/>
                      <a:gd name="T7" fmla="*/ 3 h 521"/>
                      <a:gd name="T8" fmla="*/ 237 w 266"/>
                      <a:gd name="T9" fmla="*/ 39 h 521"/>
                      <a:gd name="T10" fmla="*/ 261 w 266"/>
                      <a:gd name="T11" fmla="*/ 129 h 521"/>
                      <a:gd name="T12" fmla="*/ 207 w 266"/>
                      <a:gd name="T13" fmla="*/ 273 h 521"/>
                      <a:gd name="T14" fmla="*/ 105 w 266"/>
                      <a:gd name="T15" fmla="*/ 477 h 521"/>
                      <a:gd name="T16" fmla="*/ 45 w 266"/>
                      <a:gd name="T17" fmla="*/ 501 h 521"/>
                      <a:gd name="T18" fmla="*/ 3 w 266"/>
                      <a:gd name="T19" fmla="*/ 483 h 5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80" name="Freeform 14"/>
                  <p:cNvSpPr>
                    <a:spLocks/>
                  </p:cNvSpPr>
                  <p:nvPr/>
                </p:nvSpPr>
                <p:spPr bwMode="auto">
                  <a:xfrm>
                    <a:off x="2672" y="1593"/>
                    <a:ext cx="392" cy="340"/>
                  </a:xfrm>
                  <a:custGeom>
                    <a:avLst/>
                    <a:gdLst>
                      <a:gd name="T0" fmla="*/ 100 w 392"/>
                      <a:gd name="T1" fmla="*/ 201 h 340"/>
                      <a:gd name="T2" fmla="*/ 16 w 392"/>
                      <a:gd name="T3" fmla="*/ 87 h 340"/>
                      <a:gd name="T4" fmla="*/ 4 w 392"/>
                      <a:gd name="T5" fmla="*/ 45 h 340"/>
                      <a:gd name="T6" fmla="*/ 28 w 392"/>
                      <a:gd name="T7" fmla="*/ 3 h 340"/>
                      <a:gd name="T8" fmla="*/ 130 w 392"/>
                      <a:gd name="T9" fmla="*/ 27 h 340"/>
                      <a:gd name="T10" fmla="*/ 250 w 392"/>
                      <a:gd name="T11" fmla="*/ 75 h 340"/>
                      <a:gd name="T12" fmla="*/ 364 w 392"/>
                      <a:gd name="T13" fmla="*/ 159 h 340"/>
                      <a:gd name="T14" fmla="*/ 388 w 392"/>
                      <a:gd name="T15" fmla="*/ 273 h 340"/>
                      <a:gd name="T16" fmla="*/ 340 w 392"/>
                      <a:gd name="T17" fmla="*/ 333 h 340"/>
                      <a:gd name="T18" fmla="*/ 244 w 392"/>
                      <a:gd name="T19" fmla="*/ 315 h 340"/>
                      <a:gd name="T20" fmla="*/ 100 w 392"/>
                      <a:gd name="T21" fmla="*/ 20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81" name="Freeform 15"/>
                  <p:cNvSpPr>
                    <a:spLocks/>
                  </p:cNvSpPr>
                  <p:nvPr/>
                </p:nvSpPr>
                <p:spPr bwMode="auto">
                  <a:xfrm>
                    <a:off x="2412" y="1929"/>
                    <a:ext cx="151" cy="558"/>
                  </a:xfrm>
                  <a:custGeom>
                    <a:avLst/>
                    <a:gdLst>
                      <a:gd name="T0" fmla="*/ 18 w 151"/>
                      <a:gd name="T1" fmla="*/ 165 h 558"/>
                      <a:gd name="T2" fmla="*/ 42 w 151"/>
                      <a:gd name="T3" fmla="*/ 39 h 558"/>
                      <a:gd name="T4" fmla="*/ 66 w 151"/>
                      <a:gd name="T5" fmla="*/ 3 h 558"/>
                      <a:gd name="T6" fmla="*/ 108 w 151"/>
                      <a:gd name="T7" fmla="*/ 27 h 558"/>
                      <a:gd name="T8" fmla="*/ 138 w 151"/>
                      <a:gd name="T9" fmla="*/ 165 h 558"/>
                      <a:gd name="T10" fmla="*/ 144 w 151"/>
                      <a:gd name="T11" fmla="*/ 423 h 558"/>
                      <a:gd name="T12" fmla="*/ 96 w 151"/>
                      <a:gd name="T13" fmla="*/ 543 h 558"/>
                      <a:gd name="T14" fmla="*/ 24 w 151"/>
                      <a:gd name="T15" fmla="*/ 513 h 558"/>
                      <a:gd name="T16" fmla="*/ 0 w 151"/>
                      <a:gd name="T17" fmla="*/ 315 h 558"/>
                      <a:gd name="T18" fmla="*/ 18 w 151"/>
                      <a:gd name="T19" fmla="*/ 165 h 5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82" name="Freeform 16"/>
                  <p:cNvSpPr>
                    <a:spLocks/>
                  </p:cNvSpPr>
                  <p:nvPr/>
                </p:nvSpPr>
                <p:spPr bwMode="auto">
                  <a:xfrm>
                    <a:off x="1907" y="1589"/>
                    <a:ext cx="392" cy="253"/>
                  </a:xfrm>
                  <a:custGeom>
                    <a:avLst/>
                    <a:gdLst>
                      <a:gd name="T0" fmla="*/ 175 w 392"/>
                      <a:gd name="T1" fmla="*/ 61 h 253"/>
                      <a:gd name="T2" fmla="*/ 307 w 392"/>
                      <a:gd name="T3" fmla="*/ 19 h 253"/>
                      <a:gd name="T4" fmla="*/ 367 w 392"/>
                      <a:gd name="T5" fmla="*/ 7 h 253"/>
                      <a:gd name="T6" fmla="*/ 385 w 392"/>
                      <a:gd name="T7" fmla="*/ 61 h 253"/>
                      <a:gd name="T8" fmla="*/ 325 w 392"/>
                      <a:gd name="T9" fmla="*/ 133 h 253"/>
                      <a:gd name="T10" fmla="*/ 193 w 392"/>
                      <a:gd name="T11" fmla="*/ 223 h 253"/>
                      <a:gd name="T12" fmla="*/ 37 w 392"/>
                      <a:gd name="T13" fmla="*/ 247 h 253"/>
                      <a:gd name="T14" fmla="*/ 1 w 392"/>
                      <a:gd name="T15" fmla="*/ 187 h 253"/>
                      <a:gd name="T16" fmla="*/ 43 w 392"/>
                      <a:gd name="T17" fmla="*/ 115 h 253"/>
                      <a:gd name="T18" fmla="*/ 175 w 392"/>
                      <a:gd name="T19" fmla="*/ 61 h 2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83" name="Freeform 17"/>
                  <p:cNvSpPr>
                    <a:spLocks/>
                  </p:cNvSpPr>
                  <p:nvPr/>
                </p:nvSpPr>
                <p:spPr bwMode="auto">
                  <a:xfrm>
                    <a:off x="2094" y="930"/>
                    <a:ext cx="238" cy="386"/>
                  </a:xfrm>
                  <a:custGeom>
                    <a:avLst/>
                    <a:gdLst>
                      <a:gd name="T0" fmla="*/ 78 w 238"/>
                      <a:gd name="T1" fmla="*/ 270 h 386"/>
                      <a:gd name="T2" fmla="*/ 24 w 238"/>
                      <a:gd name="T3" fmla="*/ 192 h 386"/>
                      <a:gd name="T4" fmla="*/ 0 w 238"/>
                      <a:gd name="T5" fmla="*/ 96 h 386"/>
                      <a:gd name="T6" fmla="*/ 24 w 238"/>
                      <a:gd name="T7" fmla="*/ 12 h 386"/>
                      <a:gd name="T8" fmla="*/ 120 w 238"/>
                      <a:gd name="T9" fmla="*/ 24 h 386"/>
                      <a:gd name="T10" fmla="*/ 180 w 238"/>
                      <a:gd name="T11" fmla="*/ 132 h 386"/>
                      <a:gd name="T12" fmla="*/ 234 w 238"/>
                      <a:gd name="T13" fmla="*/ 306 h 386"/>
                      <a:gd name="T14" fmla="*/ 204 w 238"/>
                      <a:gd name="T15" fmla="*/ 378 h 386"/>
                      <a:gd name="T16" fmla="*/ 168 w 238"/>
                      <a:gd name="T17" fmla="*/ 354 h 386"/>
                      <a:gd name="T18" fmla="*/ 78 w 238"/>
                      <a:gd name="T19" fmla="*/ 270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grpSp>
            <p:pic>
              <p:nvPicPr>
                <p:cNvPr id="1069" name="Picture 18"/>
                <p:cNvPicPr>
                  <a:picLocks noChangeAspect="1" noChangeArrowheads="1"/>
                </p:cNvPicPr>
                <p:nvPr userDrawn="1"/>
              </p:nvPicPr>
              <p:blipFill>
                <a:blip r:embed="rId13" cstate="print"/>
                <a:srcRect/>
                <a:stretch>
                  <a:fillRect/>
                </a:stretch>
              </p:blipFill>
              <p:spPr bwMode="auto">
                <a:xfrm>
                  <a:off x="5280" y="144"/>
                  <a:ext cx="186" cy="183"/>
                </a:xfrm>
                <a:prstGeom prst="rect">
                  <a:avLst/>
                </a:prstGeom>
                <a:noFill/>
                <a:ln w="9525">
                  <a:noFill/>
                  <a:miter lim="800000"/>
                  <a:headEnd/>
                  <a:tailEnd/>
                </a:ln>
                <a:effectLst/>
              </p:spPr>
            </p:pic>
            <p:pic>
              <p:nvPicPr>
                <p:cNvPr id="1070" name="Picture 19"/>
                <p:cNvPicPr>
                  <a:picLocks noChangeAspect="1" noChangeArrowheads="1"/>
                </p:cNvPicPr>
                <p:nvPr userDrawn="1"/>
              </p:nvPicPr>
              <p:blipFill>
                <a:blip r:embed="rId13" cstate="print"/>
                <a:srcRect/>
                <a:stretch>
                  <a:fillRect/>
                </a:stretch>
              </p:blipFill>
              <p:spPr bwMode="auto">
                <a:xfrm>
                  <a:off x="5574" y="144"/>
                  <a:ext cx="186" cy="183"/>
                </a:xfrm>
                <a:prstGeom prst="rect">
                  <a:avLst/>
                </a:prstGeom>
                <a:noFill/>
                <a:ln w="9525">
                  <a:noFill/>
                  <a:miter lim="800000"/>
                  <a:headEnd/>
                  <a:tailEnd/>
                </a:ln>
                <a:effectLst/>
              </p:spPr>
            </p:pic>
            <p:pic>
              <p:nvPicPr>
                <p:cNvPr id="1071" name="Picture 20"/>
                <p:cNvPicPr>
                  <a:picLocks noChangeAspect="1" noChangeArrowheads="1"/>
                </p:cNvPicPr>
                <p:nvPr userDrawn="1"/>
              </p:nvPicPr>
              <p:blipFill>
                <a:blip r:embed="rId13" cstate="print"/>
                <a:srcRect/>
                <a:stretch>
                  <a:fillRect/>
                </a:stretch>
              </p:blipFill>
              <p:spPr bwMode="auto">
                <a:xfrm>
                  <a:off x="5424" y="336"/>
                  <a:ext cx="186" cy="183"/>
                </a:xfrm>
                <a:prstGeom prst="rect">
                  <a:avLst/>
                </a:prstGeom>
                <a:noFill/>
                <a:ln w="9525">
                  <a:noFill/>
                  <a:miter lim="800000"/>
                  <a:headEnd/>
                  <a:tailEnd/>
                </a:ln>
                <a:effectLst/>
              </p:spPr>
            </p:pic>
            <p:pic>
              <p:nvPicPr>
                <p:cNvPr id="1072" name="Picture 21"/>
                <p:cNvPicPr>
                  <a:picLocks noChangeAspect="1" noChangeArrowheads="1"/>
                </p:cNvPicPr>
                <p:nvPr userDrawn="1"/>
              </p:nvPicPr>
              <p:blipFill>
                <a:blip r:embed="rId13" cstate="print"/>
                <a:srcRect/>
                <a:stretch>
                  <a:fillRect/>
                </a:stretch>
              </p:blipFill>
              <p:spPr bwMode="auto">
                <a:xfrm>
                  <a:off x="5376" y="576"/>
                  <a:ext cx="186" cy="183"/>
                </a:xfrm>
                <a:prstGeom prst="rect">
                  <a:avLst/>
                </a:prstGeom>
                <a:noFill/>
                <a:ln w="9525">
                  <a:noFill/>
                  <a:miter lim="800000"/>
                  <a:headEnd/>
                  <a:tailEnd/>
                </a:ln>
                <a:effectLst/>
              </p:spPr>
            </p:pic>
            <p:pic>
              <p:nvPicPr>
                <p:cNvPr id="1073" name="Picture 22"/>
                <p:cNvPicPr>
                  <a:picLocks noChangeAspect="1" noChangeArrowheads="1"/>
                </p:cNvPicPr>
                <p:nvPr userDrawn="1"/>
              </p:nvPicPr>
              <p:blipFill>
                <a:blip r:embed="rId13" cstate="print"/>
                <a:srcRect/>
                <a:stretch>
                  <a:fillRect/>
                </a:stretch>
              </p:blipFill>
              <p:spPr bwMode="auto">
                <a:xfrm>
                  <a:off x="5574" y="528"/>
                  <a:ext cx="186" cy="183"/>
                </a:xfrm>
                <a:prstGeom prst="rect">
                  <a:avLst/>
                </a:prstGeom>
                <a:noFill/>
                <a:ln w="9525">
                  <a:noFill/>
                  <a:miter lim="800000"/>
                  <a:headEnd/>
                  <a:tailEnd/>
                </a:ln>
                <a:effectLst/>
              </p:spPr>
            </p:pic>
            <p:pic>
              <p:nvPicPr>
                <p:cNvPr id="1074" name="Picture 23"/>
                <p:cNvPicPr>
                  <a:picLocks noChangeAspect="1" noChangeArrowheads="1"/>
                </p:cNvPicPr>
                <p:nvPr userDrawn="1"/>
              </p:nvPicPr>
              <p:blipFill>
                <a:blip r:embed="rId13" cstate="print"/>
                <a:srcRect/>
                <a:stretch>
                  <a:fillRect/>
                </a:stretch>
              </p:blipFill>
              <p:spPr bwMode="auto">
                <a:xfrm>
                  <a:off x="5472" y="768"/>
                  <a:ext cx="186" cy="183"/>
                </a:xfrm>
                <a:prstGeom prst="rect">
                  <a:avLst/>
                </a:prstGeom>
                <a:noFill/>
                <a:ln w="9525">
                  <a:noFill/>
                  <a:miter lim="800000"/>
                  <a:headEnd/>
                  <a:tailEnd/>
                </a:ln>
                <a:effectLst/>
              </p:spPr>
            </p:pic>
            <p:pic>
              <p:nvPicPr>
                <p:cNvPr id="1075" name="Picture 24"/>
                <p:cNvPicPr>
                  <a:picLocks noChangeAspect="1" noChangeArrowheads="1"/>
                </p:cNvPicPr>
                <p:nvPr userDrawn="1"/>
              </p:nvPicPr>
              <p:blipFill>
                <a:blip r:embed="rId13" cstate="print"/>
                <a:srcRect/>
                <a:stretch>
                  <a:fillRect/>
                </a:stretch>
              </p:blipFill>
              <p:spPr bwMode="auto">
                <a:xfrm>
                  <a:off x="5574" y="1008"/>
                  <a:ext cx="186" cy="183"/>
                </a:xfrm>
                <a:prstGeom prst="rect">
                  <a:avLst/>
                </a:prstGeom>
                <a:noFill/>
                <a:ln w="9525">
                  <a:noFill/>
                  <a:miter lim="800000"/>
                  <a:headEnd/>
                  <a:tailEnd/>
                </a:ln>
                <a:effectLst/>
              </p:spPr>
            </p:pic>
            <p:pic>
              <p:nvPicPr>
                <p:cNvPr id="1076" name="Picture 25"/>
                <p:cNvPicPr>
                  <a:picLocks noChangeAspect="1" noChangeArrowheads="1"/>
                </p:cNvPicPr>
                <p:nvPr userDrawn="1"/>
              </p:nvPicPr>
              <p:blipFill>
                <a:blip r:embed="rId13" cstate="print"/>
                <a:srcRect/>
                <a:stretch>
                  <a:fillRect/>
                </a:stretch>
              </p:blipFill>
              <p:spPr bwMode="auto">
                <a:xfrm>
                  <a:off x="5574" y="1248"/>
                  <a:ext cx="186" cy="183"/>
                </a:xfrm>
                <a:prstGeom prst="rect">
                  <a:avLst/>
                </a:prstGeom>
                <a:noFill/>
                <a:ln w="9525">
                  <a:noFill/>
                  <a:miter lim="800000"/>
                  <a:headEnd/>
                  <a:tailEnd/>
                </a:ln>
                <a:effectLst/>
              </p:spPr>
            </p:pic>
          </p:grpSp>
          <p:grpSp>
            <p:nvGrpSpPr>
              <p:cNvPr id="7" name="Group 26"/>
              <p:cNvGrpSpPr>
                <a:grpSpLocks/>
              </p:cNvGrpSpPr>
              <p:nvPr userDrawn="1"/>
            </p:nvGrpSpPr>
            <p:grpSpPr bwMode="auto">
              <a:xfrm>
                <a:off x="4944" y="1008"/>
                <a:ext cx="522" cy="2967"/>
                <a:chOff x="4944" y="1008"/>
                <a:chExt cx="522" cy="2967"/>
              </a:xfrm>
            </p:grpSpPr>
            <p:pic>
              <p:nvPicPr>
                <p:cNvPr id="1049" name="Picture 27"/>
                <p:cNvPicPr>
                  <a:picLocks noChangeAspect="1" noChangeArrowheads="1"/>
                </p:cNvPicPr>
                <p:nvPr userDrawn="1"/>
              </p:nvPicPr>
              <p:blipFill>
                <a:blip r:embed="rId13" cstate="print"/>
                <a:srcRect/>
                <a:stretch>
                  <a:fillRect/>
                </a:stretch>
              </p:blipFill>
              <p:spPr bwMode="auto">
                <a:xfrm>
                  <a:off x="5136" y="1008"/>
                  <a:ext cx="186" cy="183"/>
                </a:xfrm>
                <a:prstGeom prst="rect">
                  <a:avLst/>
                </a:prstGeom>
                <a:noFill/>
                <a:ln w="9525">
                  <a:noFill/>
                  <a:miter lim="800000"/>
                  <a:headEnd/>
                  <a:tailEnd/>
                </a:ln>
                <a:effectLst/>
              </p:spPr>
            </p:pic>
            <p:pic>
              <p:nvPicPr>
                <p:cNvPr id="1050" name="Picture 28"/>
                <p:cNvPicPr>
                  <a:picLocks noChangeAspect="1" noChangeArrowheads="1"/>
                </p:cNvPicPr>
                <p:nvPr userDrawn="1"/>
              </p:nvPicPr>
              <p:blipFill>
                <a:blip r:embed="rId13" cstate="print"/>
                <a:srcRect/>
                <a:stretch>
                  <a:fillRect/>
                </a:stretch>
              </p:blipFill>
              <p:spPr bwMode="auto">
                <a:xfrm>
                  <a:off x="5184" y="1200"/>
                  <a:ext cx="186" cy="183"/>
                </a:xfrm>
                <a:prstGeom prst="rect">
                  <a:avLst/>
                </a:prstGeom>
                <a:noFill/>
                <a:ln w="9525">
                  <a:noFill/>
                  <a:miter lim="800000"/>
                  <a:headEnd/>
                  <a:tailEnd/>
                </a:ln>
                <a:effectLst/>
              </p:spPr>
            </p:pic>
            <p:pic>
              <p:nvPicPr>
                <p:cNvPr id="1051" name="Picture 29"/>
                <p:cNvPicPr>
                  <a:picLocks noChangeAspect="1" noChangeArrowheads="1"/>
                </p:cNvPicPr>
                <p:nvPr userDrawn="1"/>
              </p:nvPicPr>
              <p:blipFill>
                <a:blip r:embed="rId13" cstate="print"/>
                <a:srcRect/>
                <a:stretch>
                  <a:fillRect/>
                </a:stretch>
              </p:blipFill>
              <p:spPr bwMode="auto">
                <a:xfrm>
                  <a:off x="5136" y="1584"/>
                  <a:ext cx="186" cy="183"/>
                </a:xfrm>
                <a:prstGeom prst="rect">
                  <a:avLst/>
                </a:prstGeom>
                <a:noFill/>
                <a:ln w="9525">
                  <a:noFill/>
                  <a:miter lim="800000"/>
                  <a:headEnd/>
                  <a:tailEnd/>
                </a:ln>
                <a:effectLst/>
              </p:spPr>
            </p:pic>
            <p:pic>
              <p:nvPicPr>
                <p:cNvPr id="1052" name="Picture 30"/>
                <p:cNvPicPr>
                  <a:picLocks noChangeAspect="1" noChangeArrowheads="1"/>
                </p:cNvPicPr>
                <p:nvPr userDrawn="1"/>
              </p:nvPicPr>
              <p:blipFill>
                <a:blip r:embed="rId13" cstate="print"/>
                <a:srcRect/>
                <a:stretch>
                  <a:fillRect/>
                </a:stretch>
              </p:blipFill>
              <p:spPr bwMode="auto">
                <a:xfrm>
                  <a:off x="5280" y="1728"/>
                  <a:ext cx="186" cy="183"/>
                </a:xfrm>
                <a:prstGeom prst="rect">
                  <a:avLst/>
                </a:prstGeom>
                <a:noFill/>
                <a:ln w="9525">
                  <a:noFill/>
                  <a:miter lim="800000"/>
                  <a:headEnd/>
                  <a:tailEnd/>
                </a:ln>
                <a:effectLst/>
              </p:spPr>
            </p:pic>
            <p:pic>
              <p:nvPicPr>
                <p:cNvPr id="1053" name="Picture 31"/>
                <p:cNvPicPr>
                  <a:picLocks noChangeAspect="1" noChangeArrowheads="1"/>
                </p:cNvPicPr>
                <p:nvPr userDrawn="1"/>
              </p:nvPicPr>
              <p:blipFill>
                <a:blip r:embed="rId13" cstate="print"/>
                <a:srcRect/>
                <a:stretch>
                  <a:fillRect/>
                </a:stretch>
              </p:blipFill>
              <p:spPr bwMode="auto">
                <a:xfrm>
                  <a:off x="5040" y="1824"/>
                  <a:ext cx="186" cy="183"/>
                </a:xfrm>
                <a:prstGeom prst="rect">
                  <a:avLst/>
                </a:prstGeom>
                <a:noFill/>
                <a:ln w="9525">
                  <a:noFill/>
                  <a:miter lim="800000"/>
                  <a:headEnd/>
                  <a:tailEnd/>
                </a:ln>
                <a:effectLst/>
              </p:spPr>
            </p:pic>
            <p:pic>
              <p:nvPicPr>
                <p:cNvPr id="1054" name="Picture 32"/>
                <p:cNvPicPr>
                  <a:picLocks noChangeAspect="1" noChangeArrowheads="1"/>
                </p:cNvPicPr>
                <p:nvPr userDrawn="1"/>
              </p:nvPicPr>
              <p:blipFill>
                <a:blip r:embed="rId13" cstate="print"/>
                <a:srcRect/>
                <a:stretch>
                  <a:fillRect/>
                </a:stretch>
              </p:blipFill>
              <p:spPr bwMode="auto">
                <a:xfrm>
                  <a:off x="5088" y="2016"/>
                  <a:ext cx="186" cy="183"/>
                </a:xfrm>
                <a:prstGeom prst="rect">
                  <a:avLst/>
                </a:prstGeom>
                <a:noFill/>
                <a:ln w="9525">
                  <a:noFill/>
                  <a:miter lim="800000"/>
                  <a:headEnd/>
                  <a:tailEnd/>
                </a:ln>
                <a:effectLst/>
              </p:spPr>
            </p:pic>
            <p:pic>
              <p:nvPicPr>
                <p:cNvPr id="1055" name="Picture 33"/>
                <p:cNvPicPr>
                  <a:picLocks noChangeAspect="1" noChangeArrowheads="1"/>
                </p:cNvPicPr>
                <p:nvPr userDrawn="1"/>
              </p:nvPicPr>
              <p:blipFill>
                <a:blip r:embed="rId13" cstate="print"/>
                <a:srcRect/>
                <a:stretch>
                  <a:fillRect/>
                </a:stretch>
              </p:blipFill>
              <p:spPr bwMode="auto">
                <a:xfrm>
                  <a:off x="5280" y="2064"/>
                  <a:ext cx="186" cy="183"/>
                </a:xfrm>
                <a:prstGeom prst="rect">
                  <a:avLst/>
                </a:prstGeom>
                <a:noFill/>
                <a:ln w="9525">
                  <a:noFill/>
                  <a:miter lim="800000"/>
                  <a:headEnd/>
                  <a:tailEnd/>
                </a:ln>
                <a:effectLst/>
              </p:spPr>
            </p:pic>
            <p:pic>
              <p:nvPicPr>
                <p:cNvPr id="1056" name="Picture 34"/>
                <p:cNvPicPr>
                  <a:picLocks noChangeAspect="1" noChangeArrowheads="1"/>
                </p:cNvPicPr>
                <p:nvPr userDrawn="1"/>
              </p:nvPicPr>
              <p:blipFill>
                <a:blip r:embed="rId13" cstate="print"/>
                <a:srcRect/>
                <a:stretch>
                  <a:fillRect/>
                </a:stretch>
              </p:blipFill>
              <p:spPr bwMode="auto">
                <a:xfrm>
                  <a:off x="5232" y="2352"/>
                  <a:ext cx="186" cy="183"/>
                </a:xfrm>
                <a:prstGeom prst="rect">
                  <a:avLst/>
                </a:prstGeom>
                <a:noFill/>
                <a:ln w="9525">
                  <a:noFill/>
                  <a:miter lim="800000"/>
                  <a:headEnd/>
                  <a:tailEnd/>
                </a:ln>
                <a:effectLst/>
              </p:spPr>
            </p:pic>
            <p:pic>
              <p:nvPicPr>
                <p:cNvPr id="1057" name="Picture 35"/>
                <p:cNvPicPr>
                  <a:picLocks noChangeAspect="1" noChangeArrowheads="1"/>
                </p:cNvPicPr>
                <p:nvPr userDrawn="1"/>
              </p:nvPicPr>
              <p:blipFill>
                <a:blip r:embed="rId13" cstate="print"/>
                <a:srcRect/>
                <a:stretch>
                  <a:fillRect/>
                </a:stretch>
              </p:blipFill>
              <p:spPr bwMode="auto">
                <a:xfrm>
                  <a:off x="4992" y="2208"/>
                  <a:ext cx="186" cy="183"/>
                </a:xfrm>
                <a:prstGeom prst="rect">
                  <a:avLst/>
                </a:prstGeom>
                <a:noFill/>
                <a:ln w="9525">
                  <a:noFill/>
                  <a:miter lim="800000"/>
                  <a:headEnd/>
                  <a:tailEnd/>
                </a:ln>
                <a:effectLst/>
              </p:spPr>
            </p:pic>
            <p:pic>
              <p:nvPicPr>
                <p:cNvPr id="1058" name="Picture 36"/>
                <p:cNvPicPr>
                  <a:picLocks noChangeAspect="1" noChangeArrowheads="1"/>
                </p:cNvPicPr>
                <p:nvPr userDrawn="1"/>
              </p:nvPicPr>
              <p:blipFill>
                <a:blip r:embed="rId13" cstate="print"/>
                <a:srcRect/>
                <a:stretch>
                  <a:fillRect/>
                </a:stretch>
              </p:blipFill>
              <p:spPr bwMode="auto">
                <a:xfrm>
                  <a:off x="4992" y="2448"/>
                  <a:ext cx="186" cy="183"/>
                </a:xfrm>
                <a:prstGeom prst="rect">
                  <a:avLst/>
                </a:prstGeom>
                <a:noFill/>
                <a:ln w="9525">
                  <a:noFill/>
                  <a:miter lim="800000"/>
                  <a:headEnd/>
                  <a:tailEnd/>
                </a:ln>
                <a:effectLst/>
              </p:spPr>
            </p:pic>
            <p:pic>
              <p:nvPicPr>
                <p:cNvPr id="1059" name="Picture 37"/>
                <p:cNvPicPr>
                  <a:picLocks noChangeAspect="1" noChangeArrowheads="1"/>
                </p:cNvPicPr>
                <p:nvPr userDrawn="1"/>
              </p:nvPicPr>
              <p:blipFill>
                <a:blip r:embed="rId13" cstate="print"/>
                <a:srcRect/>
                <a:stretch>
                  <a:fillRect/>
                </a:stretch>
              </p:blipFill>
              <p:spPr bwMode="auto">
                <a:xfrm>
                  <a:off x="5136" y="2592"/>
                  <a:ext cx="186" cy="183"/>
                </a:xfrm>
                <a:prstGeom prst="rect">
                  <a:avLst/>
                </a:prstGeom>
                <a:noFill/>
                <a:ln w="9525">
                  <a:noFill/>
                  <a:miter lim="800000"/>
                  <a:headEnd/>
                  <a:tailEnd/>
                </a:ln>
                <a:effectLst/>
              </p:spPr>
            </p:pic>
            <p:pic>
              <p:nvPicPr>
                <p:cNvPr id="1060" name="Picture 38"/>
                <p:cNvPicPr>
                  <a:picLocks noChangeAspect="1" noChangeArrowheads="1"/>
                </p:cNvPicPr>
                <p:nvPr userDrawn="1"/>
              </p:nvPicPr>
              <p:blipFill>
                <a:blip r:embed="rId13" cstate="print"/>
                <a:srcRect/>
                <a:stretch>
                  <a:fillRect/>
                </a:stretch>
              </p:blipFill>
              <p:spPr bwMode="auto">
                <a:xfrm>
                  <a:off x="5232" y="1392"/>
                  <a:ext cx="186" cy="183"/>
                </a:xfrm>
                <a:prstGeom prst="rect">
                  <a:avLst/>
                </a:prstGeom>
                <a:noFill/>
                <a:ln w="9525">
                  <a:noFill/>
                  <a:miter lim="800000"/>
                  <a:headEnd/>
                  <a:tailEnd/>
                </a:ln>
                <a:effectLst/>
              </p:spPr>
            </p:pic>
            <p:pic>
              <p:nvPicPr>
                <p:cNvPr id="1061" name="Picture 39"/>
                <p:cNvPicPr>
                  <a:picLocks noChangeAspect="1" noChangeArrowheads="1"/>
                </p:cNvPicPr>
                <p:nvPr userDrawn="1"/>
              </p:nvPicPr>
              <p:blipFill>
                <a:blip r:embed="rId13" cstate="print"/>
                <a:srcRect/>
                <a:stretch>
                  <a:fillRect/>
                </a:stretch>
              </p:blipFill>
              <p:spPr bwMode="auto">
                <a:xfrm>
                  <a:off x="4944" y="2736"/>
                  <a:ext cx="186" cy="183"/>
                </a:xfrm>
                <a:prstGeom prst="rect">
                  <a:avLst/>
                </a:prstGeom>
                <a:noFill/>
                <a:ln w="9525">
                  <a:noFill/>
                  <a:miter lim="800000"/>
                  <a:headEnd/>
                  <a:tailEnd/>
                </a:ln>
                <a:effectLst/>
              </p:spPr>
            </p:pic>
            <p:pic>
              <p:nvPicPr>
                <p:cNvPr id="1062" name="Picture 40"/>
                <p:cNvPicPr>
                  <a:picLocks noChangeAspect="1" noChangeArrowheads="1"/>
                </p:cNvPicPr>
                <p:nvPr userDrawn="1"/>
              </p:nvPicPr>
              <p:blipFill>
                <a:blip r:embed="rId13" cstate="print"/>
                <a:srcRect/>
                <a:stretch>
                  <a:fillRect/>
                </a:stretch>
              </p:blipFill>
              <p:spPr bwMode="auto">
                <a:xfrm>
                  <a:off x="4992" y="3072"/>
                  <a:ext cx="186" cy="183"/>
                </a:xfrm>
                <a:prstGeom prst="rect">
                  <a:avLst/>
                </a:prstGeom>
                <a:noFill/>
                <a:ln w="9525">
                  <a:noFill/>
                  <a:miter lim="800000"/>
                  <a:headEnd/>
                  <a:tailEnd/>
                </a:ln>
                <a:effectLst/>
              </p:spPr>
            </p:pic>
            <p:pic>
              <p:nvPicPr>
                <p:cNvPr id="1063" name="Picture 41"/>
                <p:cNvPicPr>
                  <a:picLocks noChangeAspect="1" noChangeArrowheads="1"/>
                </p:cNvPicPr>
                <p:nvPr userDrawn="1"/>
              </p:nvPicPr>
              <p:blipFill>
                <a:blip r:embed="rId13" cstate="print"/>
                <a:srcRect/>
                <a:stretch>
                  <a:fillRect/>
                </a:stretch>
              </p:blipFill>
              <p:spPr bwMode="auto">
                <a:xfrm>
                  <a:off x="5232" y="3312"/>
                  <a:ext cx="186" cy="183"/>
                </a:xfrm>
                <a:prstGeom prst="rect">
                  <a:avLst/>
                </a:prstGeom>
                <a:noFill/>
                <a:ln w="9525">
                  <a:noFill/>
                  <a:miter lim="800000"/>
                  <a:headEnd/>
                  <a:tailEnd/>
                </a:ln>
                <a:effectLst/>
              </p:spPr>
            </p:pic>
            <p:pic>
              <p:nvPicPr>
                <p:cNvPr id="1064" name="Picture 42"/>
                <p:cNvPicPr>
                  <a:picLocks noChangeAspect="1" noChangeArrowheads="1"/>
                </p:cNvPicPr>
                <p:nvPr userDrawn="1"/>
              </p:nvPicPr>
              <p:blipFill>
                <a:blip r:embed="rId13" cstate="print"/>
                <a:srcRect/>
                <a:stretch>
                  <a:fillRect/>
                </a:stretch>
              </p:blipFill>
              <p:spPr bwMode="auto">
                <a:xfrm>
                  <a:off x="4992" y="3408"/>
                  <a:ext cx="186" cy="183"/>
                </a:xfrm>
                <a:prstGeom prst="rect">
                  <a:avLst/>
                </a:prstGeom>
                <a:noFill/>
                <a:ln w="9525">
                  <a:noFill/>
                  <a:miter lim="800000"/>
                  <a:headEnd/>
                  <a:tailEnd/>
                </a:ln>
                <a:effectLst/>
              </p:spPr>
            </p:pic>
            <p:pic>
              <p:nvPicPr>
                <p:cNvPr id="1065" name="Picture 43"/>
                <p:cNvPicPr>
                  <a:picLocks noChangeAspect="1" noChangeArrowheads="1"/>
                </p:cNvPicPr>
                <p:nvPr userDrawn="1"/>
              </p:nvPicPr>
              <p:blipFill>
                <a:blip r:embed="rId13" cstate="print"/>
                <a:srcRect/>
                <a:stretch>
                  <a:fillRect/>
                </a:stretch>
              </p:blipFill>
              <p:spPr bwMode="auto">
                <a:xfrm>
                  <a:off x="5088" y="3552"/>
                  <a:ext cx="186" cy="183"/>
                </a:xfrm>
                <a:prstGeom prst="rect">
                  <a:avLst/>
                </a:prstGeom>
                <a:noFill/>
                <a:ln w="9525">
                  <a:noFill/>
                  <a:miter lim="800000"/>
                  <a:headEnd/>
                  <a:tailEnd/>
                </a:ln>
                <a:effectLst/>
              </p:spPr>
            </p:pic>
            <p:pic>
              <p:nvPicPr>
                <p:cNvPr id="1066" name="Picture 44"/>
                <p:cNvPicPr>
                  <a:picLocks noChangeAspect="1" noChangeArrowheads="1"/>
                </p:cNvPicPr>
                <p:nvPr userDrawn="1"/>
              </p:nvPicPr>
              <p:blipFill>
                <a:blip r:embed="rId13" cstate="print"/>
                <a:srcRect/>
                <a:stretch>
                  <a:fillRect/>
                </a:stretch>
              </p:blipFill>
              <p:spPr bwMode="auto">
                <a:xfrm>
                  <a:off x="4992" y="3792"/>
                  <a:ext cx="186" cy="183"/>
                </a:xfrm>
                <a:prstGeom prst="rect">
                  <a:avLst/>
                </a:prstGeom>
                <a:noFill/>
                <a:ln w="9525">
                  <a:noFill/>
                  <a:miter lim="800000"/>
                  <a:headEnd/>
                  <a:tailEnd/>
                </a:ln>
                <a:effectLst/>
              </p:spPr>
            </p:pic>
            <p:pic>
              <p:nvPicPr>
                <p:cNvPr id="1067" name="Picture 45"/>
                <p:cNvPicPr>
                  <a:picLocks noChangeAspect="1" noChangeArrowheads="1"/>
                </p:cNvPicPr>
                <p:nvPr userDrawn="1"/>
              </p:nvPicPr>
              <p:blipFill>
                <a:blip r:embed="rId13" cstate="print"/>
                <a:srcRect/>
                <a:stretch>
                  <a:fillRect/>
                </a:stretch>
              </p:blipFill>
              <p:spPr bwMode="auto">
                <a:xfrm>
                  <a:off x="5184" y="3696"/>
                  <a:ext cx="186" cy="183"/>
                </a:xfrm>
                <a:prstGeom prst="rect">
                  <a:avLst/>
                </a:prstGeom>
                <a:noFill/>
                <a:ln w="9525">
                  <a:noFill/>
                  <a:miter lim="800000"/>
                  <a:headEnd/>
                  <a:tailEnd/>
                </a:ln>
                <a:effectLst/>
              </p:spPr>
            </p:pic>
          </p:grpSp>
        </p:grpSp>
        <p:sp>
          <p:nvSpPr>
            <p:cNvPr id="1036" name="Freeform 46"/>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287" name="Freeform 47"/>
            <p:cNvSpPr>
              <a:spLocks/>
            </p:cNvSpPr>
            <p:nvPr/>
          </p:nvSpPr>
          <p:spPr bwMode="auto">
            <a:xfrm>
              <a:off x="5001" y="3060"/>
              <a:ext cx="768" cy="1260"/>
            </a:xfrm>
            <a:custGeom>
              <a:avLst/>
              <a:gdLst>
                <a:gd name="T0" fmla="*/ 0 w 768"/>
                <a:gd name="T1" fmla="*/ 1260 h 1260"/>
                <a:gd name="T2" fmla="*/ 0 w 768"/>
                <a:gd name="T3" fmla="*/ 1134 h 1260"/>
                <a:gd name="T4" fmla="*/ 210 w 768"/>
                <a:gd name="T5" fmla="*/ 1032 h 1260"/>
                <a:gd name="T6" fmla="*/ 324 w 768"/>
                <a:gd name="T7" fmla="*/ 918 h 1260"/>
                <a:gd name="T8" fmla="*/ 414 w 768"/>
                <a:gd name="T9" fmla="*/ 714 h 1260"/>
                <a:gd name="T10" fmla="*/ 450 w 768"/>
                <a:gd name="T11" fmla="*/ 456 h 1260"/>
                <a:gd name="T12" fmla="*/ 438 w 768"/>
                <a:gd name="T13" fmla="*/ 258 h 1260"/>
                <a:gd name="T14" fmla="*/ 684 w 768"/>
                <a:gd name="T15" fmla="*/ 0 h 1260"/>
                <a:gd name="T16" fmla="*/ 768 w 768"/>
                <a:gd name="T17" fmla="*/ 18 h 1260"/>
                <a:gd name="T18" fmla="*/ 768 w 768"/>
                <a:gd name="T19" fmla="*/ 1254 h 1260"/>
                <a:gd name="T20" fmla="*/ 0 w 768"/>
                <a:gd name="T2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a:noFill/>
            </a:ln>
            <a:effectLst/>
            <a:extLst>
              <a:ext uri="{91240B29-F687-4F45-9708-019B960494DF}">
                <a14:hiddenLine xmlns:a14="http://schemas.microsoft.com/office/drawing/2010/main" xmlns="" w="9525" cap="flat"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sk-SK">
                <a:solidFill>
                  <a:srgbClr val="2F1311"/>
                </a:solidFill>
              </a:endParaRPr>
            </a:p>
          </p:txBody>
        </p:sp>
        <p:sp>
          <p:nvSpPr>
            <p:cNvPr id="10288" name="Freeform 48"/>
            <p:cNvSpPr>
              <a:spLocks/>
            </p:cNvSpPr>
            <p:nvPr/>
          </p:nvSpPr>
          <p:spPr bwMode="auto">
            <a:xfrm>
              <a:off x="4994" y="1775"/>
              <a:ext cx="776" cy="2543"/>
            </a:xfrm>
            <a:custGeom>
              <a:avLst/>
              <a:gdLst>
                <a:gd name="T0" fmla="*/ 550 w 776"/>
                <a:gd name="T1" fmla="*/ 115 h 2543"/>
                <a:gd name="T2" fmla="*/ 460 w 776"/>
                <a:gd name="T3" fmla="*/ 529 h 2543"/>
                <a:gd name="T4" fmla="*/ 298 w 776"/>
                <a:gd name="T5" fmla="*/ 925 h 2543"/>
                <a:gd name="T6" fmla="*/ 76 w 776"/>
                <a:gd name="T7" fmla="*/ 1267 h 2543"/>
                <a:gd name="T8" fmla="*/ 4 w 776"/>
                <a:gd name="T9" fmla="*/ 1339 h 2543"/>
                <a:gd name="T10" fmla="*/ 100 w 776"/>
                <a:gd name="T11" fmla="*/ 1351 h 2543"/>
                <a:gd name="T12" fmla="*/ 286 w 776"/>
                <a:gd name="T13" fmla="*/ 1399 h 2543"/>
                <a:gd name="T14" fmla="*/ 394 w 776"/>
                <a:gd name="T15" fmla="*/ 1525 h 2543"/>
                <a:gd name="T16" fmla="*/ 478 w 776"/>
                <a:gd name="T17" fmla="*/ 1705 h 2543"/>
                <a:gd name="T18" fmla="*/ 478 w 776"/>
                <a:gd name="T19" fmla="*/ 1969 h 2543"/>
                <a:gd name="T20" fmla="*/ 370 w 776"/>
                <a:gd name="T21" fmla="*/ 2263 h 2543"/>
                <a:gd name="T22" fmla="*/ 124 w 776"/>
                <a:gd name="T23" fmla="*/ 2479 h 2543"/>
                <a:gd name="T24" fmla="*/ 22 w 776"/>
                <a:gd name="T25" fmla="*/ 2515 h 2543"/>
                <a:gd name="T26" fmla="*/ 196 w 776"/>
                <a:gd name="T27" fmla="*/ 2533 h 2543"/>
                <a:gd name="T28" fmla="*/ 388 w 776"/>
                <a:gd name="T29" fmla="*/ 2455 h 2543"/>
                <a:gd name="T30" fmla="*/ 502 w 776"/>
                <a:gd name="T31" fmla="*/ 2299 h 2543"/>
                <a:gd name="T32" fmla="*/ 598 w 776"/>
                <a:gd name="T33" fmla="*/ 2197 h 2543"/>
                <a:gd name="T34" fmla="*/ 694 w 776"/>
                <a:gd name="T35" fmla="*/ 2197 h 2543"/>
                <a:gd name="T36" fmla="*/ 742 w 776"/>
                <a:gd name="T37" fmla="*/ 2230 h 2543"/>
                <a:gd name="T38" fmla="*/ 712 w 776"/>
                <a:gd name="T39" fmla="*/ 2137 h 2543"/>
                <a:gd name="T40" fmla="*/ 664 w 776"/>
                <a:gd name="T41" fmla="*/ 1807 h 2543"/>
                <a:gd name="T42" fmla="*/ 670 w 776"/>
                <a:gd name="T43" fmla="*/ 1561 h 2543"/>
                <a:gd name="T44" fmla="*/ 718 w 776"/>
                <a:gd name="T45" fmla="*/ 1393 h 2543"/>
                <a:gd name="T46" fmla="*/ 748 w 776"/>
                <a:gd name="T47" fmla="*/ 1219 h 2543"/>
                <a:gd name="T48" fmla="*/ 550 w 776"/>
                <a:gd name="T49" fmla="*/ 11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sk-SK">
                <a:solidFill>
                  <a:srgbClr val="2F1311"/>
                </a:solidFill>
              </a:endParaRPr>
            </a:p>
          </p:txBody>
        </p:sp>
        <p:sp>
          <p:nvSpPr>
            <p:cNvPr id="1039" name="Freeform 49" descr="kimonopat1"/>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14" cstate="print"/>
              <a:srcRect/>
              <a:tile tx="0" ty="0" sx="100000" sy="100000" flip="none" algn="tl"/>
            </a:blipFill>
            <a:ln w="9525" cap="flat" cmpd="sng">
              <a:noFill/>
              <a:prstDash val="solid"/>
              <a:round/>
              <a:headEnd/>
              <a:tailEn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40" name="Freeform 50" descr="kimonopat1"/>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14" cstate="print"/>
              <a:srcRect/>
              <a:tile tx="0" ty="0" sx="100000" sy="100000" flip="none" algn="tl"/>
            </a:blipFill>
            <a:ln w="9525" cap="flat" cmpd="sng">
              <a:noFill/>
              <a:prstDash val="solid"/>
              <a:round/>
              <a:headEnd/>
              <a:tailEn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41" name="Freeform 51"/>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42" name="Freeform 52"/>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round/>
              <a:headEnd/>
              <a:tailEnd/>
            </a:ln>
            <a:effectLst/>
          </p:spPr>
          <p:txBody>
            <a:bodyPr wrap="none" anchor="ctr"/>
            <a:lstStyle/>
            <a:p>
              <a:pPr eaLnBrk="0" fontAlgn="base" hangingPunct="0">
                <a:spcBef>
                  <a:spcPct val="0"/>
                </a:spcBef>
                <a:spcAft>
                  <a:spcPct val="0"/>
                </a:spcAft>
              </a:pPr>
              <a:endParaRPr lang="sk-SK" smtClean="0">
                <a:solidFill>
                  <a:srgbClr val="2F1311"/>
                </a:solidFill>
              </a:endParaRPr>
            </a:p>
          </p:txBody>
        </p:sp>
        <p:sp>
          <p:nvSpPr>
            <p:cNvPr id="10293" name="Freeform 53"/>
            <p:cNvSpPr>
              <a:spLocks/>
            </p:cNvSpPr>
            <p:nvPr/>
          </p:nvSpPr>
          <p:spPr bwMode="auto">
            <a:xfrm>
              <a:off x="5004" y="1"/>
              <a:ext cx="189"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sk-SK">
                <a:solidFill>
                  <a:srgbClr val="2F1311"/>
                </a:solidFill>
              </a:endParaRPr>
            </a:p>
          </p:txBody>
        </p:sp>
        <p:sp>
          <p:nvSpPr>
            <p:cNvPr id="1044" name="Rectangle 54"/>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endParaRPr kumimoji="1" lang="sk-SK" altLang="sk-SK" smtClean="0">
                <a:solidFill>
                  <a:srgbClr val="2F1311"/>
                </a:solidFill>
              </a:endParaRPr>
            </a:p>
          </p:txBody>
        </p:sp>
        <p:sp>
          <p:nvSpPr>
            <p:cNvPr id="10295" name="Freeform 55"/>
            <p:cNvSpPr>
              <a:spLocks/>
            </p:cNvSpPr>
            <p:nvPr/>
          </p:nvSpPr>
          <p:spPr bwMode="auto">
            <a:xfrm>
              <a:off x="5013" y="3924"/>
              <a:ext cx="734" cy="390"/>
            </a:xfrm>
            <a:custGeom>
              <a:avLst/>
              <a:gdLst>
                <a:gd name="T0" fmla="*/ 1 w 692"/>
                <a:gd name="T1" fmla="*/ 357 h 378"/>
                <a:gd name="T2" fmla="*/ 109 w 692"/>
                <a:gd name="T3" fmla="*/ 341 h 378"/>
                <a:gd name="T4" fmla="*/ 241 w 692"/>
                <a:gd name="T5" fmla="*/ 305 h 378"/>
                <a:gd name="T6" fmla="*/ 353 w 692"/>
                <a:gd name="T7" fmla="*/ 209 h 378"/>
                <a:gd name="T8" fmla="*/ 429 w 692"/>
                <a:gd name="T9" fmla="*/ 89 h 378"/>
                <a:gd name="T10" fmla="*/ 493 w 692"/>
                <a:gd name="T11" fmla="*/ 17 h 378"/>
                <a:gd name="T12" fmla="*/ 577 w 692"/>
                <a:gd name="T13" fmla="*/ 1 h 378"/>
                <a:gd name="T14" fmla="*/ 629 w 692"/>
                <a:gd name="T15" fmla="*/ 21 h 378"/>
                <a:gd name="T16" fmla="*/ 673 w 692"/>
                <a:gd name="T17" fmla="*/ 65 h 378"/>
                <a:gd name="T18" fmla="*/ 673 w 692"/>
                <a:gd name="T19" fmla="*/ 137 h 378"/>
                <a:gd name="T20" fmla="*/ 561 w 692"/>
                <a:gd name="T21" fmla="*/ 225 h 378"/>
                <a:gd name="T22" fmla="*/ 425 w 692"/>
                <a:gd name="T23" fmla="*/ 297 h 378"/>
                <a:gd name="T24" fmla="*/ 245 w 692"/>
                <a:gd name="T25" fmla="*/ 357 h 378"/>
                <a:gd name="T26" fmla="*/ 113 w 692"/>
                <a:gd name="T27" fmla="*/ 377 h 378"/>
                <a:gd name="T28" fmla="*/ 1 w 692"/>
                <a:gd name="T29" fmla="*/ 3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a:noFill/>
            </a:ln>
            <a:effectLst/>
            <a:extLst>
              <a:ext uri="{91240B29-F687-4F45-9708-019B960494DF}">
                <a14:hiddenLine xmlns:a14="http://schemas.microsoft.com/office/drawing/2010/main" xmlns="" w="9525" cap="flat"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endParaRPr lang="sk-SK">
                <a:solidFill>
                  <a:srgbClr val="2F1311"/>
                </a:solidFill>
              </a:endParaRPr>
            </a:p>
          </p:txBody>
        </p:sp>
        <p:sp>
          <p:nvSpPr>
            <p:cNvPr id="1046" name="AutoShape 56"/>
            <p:cNvSpPr>
              <a:spLocks noChangeArrowheads="1"/>
            </p:cNvSpPr>
            <p:nvPr/>
          </p:nvSpPr>
          <p:spPr bwMode="hidden">
            <a:xfrm rot="5400000">
              <a:off x="2724" y="2089"/>
              <a:ext cx="4320" cy="142"/>
            </a:xfrm>
            <a:custGeom>
              <a:avLst/>
              <a:gdLst>
                <a:gd name="T0" fmla="*/ 170 w 21600"/>
                <a:gd name="T1" fmla="*/ 0 h 21600"/>
                <a:gd name="T2" fmla="*/ 86 w 21600"/>
                <a:gd name="T3" fmla="*/ 0 h 21600"/>
                <a:gd name="T4" fmla="*/ 2 w 21600"/>
                <a:gd name="T5" fmla="*/ 0 h 21600"/>
                <a:gd name="T6" fmla="*/ 86 w 21600"/>
                <a:gd name="T7" fmla="*/ 0 h 21600"/>
                <a:gd name="T8" fmla="*/ 0 60000 65536"/>
                <a:gd name="T9" fmla="*/ 0 60000 65536"/>
                <a:gd name="T10" fmla="*/ 0 60000 65536"/>
                <a:gd name="T11" fmla="*/ 0 60000 65536"/>
                <a:gd name="T12" fmla="*/ 2105 w 21600"/>
                <a:gd name="T13" fmla="*/ 2130 h 21600"/>
                <a:gd name="T14" fmla="*/ 19495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07" y="21600"/>
                  </a:lnTo>
                  <a:lnTo>
                    <a:pt x="20993" y="21600"/>
                  </a:lnTo>
                  <a:lnTo>
                    <a:pt x="21600" y="0"/>
                  </a:lnTo>
                  <a:lnTo>
                    <a:pt x="0" y="0"/>
                  </a:lnTo>
                  <a:close/>
                </a:path>
              </a:pathLst>
            </a:custGeom>
            <a:gradFill rotWithShape="0">
              <a:gsLst>
                <a:gs pos="0">
                  <a:schemeClr val="bg1"/>
                </a:gs>
                <a:gs pos="100000">
                  <a:schemeClr val="bg2"/>
                </a:gs>
              </a:gsLst>
              <a:lin ang="0" scaled="1"/>
            </a:gradFill>
            <a:ln w="9525">
              <a:noFill/>
              <a:miter lim="800000"/>
              <a:headEnd/>
              <a:tailEnd/>
            </a:ln>
            <a:effectLst/>
          </p:spPr>
          <p:txBody>
            <a:bodyPr rot="10800000" vert="eaVert" wrap="none" anchor="ctr"/>
            <a:lstStyle/>
            <a:p>
              <a:pPr eaLnBrk="0" fontAlgn="base" hangingPunct="0">
                <a:spcBef>
                  <a:spcPct val="0"/>
                </a:spcBef>
                <a:spcAft>
                  <a:spcPct val="0"/>
                </a:spcAft>
              </a:pPr>
              <a:endParaRPr lang="sk-SK" smtClean="0">
                <a:solidFill>
                  <a:srgbClr val="2F1311"/>
                </a:solidFill>
              </a:endParaRPr>
            </a:p>
          </p:txBody>
        </p:sp>
      </p:grpSp>
      <p:sp>
        <p:nvSpPr>
          <p:cNvPr id="1027" name="Rectangle 57"/>
          <p:cNvSpPr>
            <a:spLocks noGrp="1" noChangeArrowheads="1"/>
          </p:cNvSpPr>
          <p:nvPr>
            <p:ph type="title"/>
          </p:nvPr>
        </p:nvSpPr>
        <p:spPr bwMode="auto">
          <a:xfrm>
            <a:off x="219075" y="227013"/>
            <a:ext cx="7477125"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sk-SK" altLang="sk-SK" smtClean="0"/>
              <a:t>Kliknite sem a upravte štýl predlohy nadpisov.</a:t>
            </a:r>
          </a:p>
        </p:txBody>
      </p:sp>
      <p:sp>
        <p:nvSpPr>
          <p:cNvPr id="1028" name="Rectangle 58"/>
          <p:cNvSpPr>
            <a:spLocks noGrp="1" noChangeArrowheads="1"/>
          </p:cNvSpPr>
          <p:nvPr>
            <p:ph type="body" idx="1"/>
          </p:nvPr>
        </p:nvSpPr>
        <p:spPr bwMode="auto">
          <a:xfrm>
            <a:off x="263525" y="1598613"/>
            <a:ext cx="7386638"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k-SK" altLang="sk-SK" smtClean="0"/>
              <a:t>Kliknite sem a upravte štýly predlohy textu.</a:t>
            </a:r>
          </a:p>
          <a:p>
            <a:pPr lvl="1"/>
            <a:r>
              <a:rPr lang="sk-SK" altLang="sk-SK" smtClean="0"/>
              <a:t>Druhá úroveň</a:t>
            </a:r>
          </a:p>
          <a:p>
            <a:pPr lvl="2"/>
            <a:r>
              <a:rPr lang="sk-SK" altLang="sk-SK" smtClean="0"/>
              <a:t>Tretia úroveň</a:t>
            </a:r>
          </a:p>
          <a:p>
            <a:pPr lvl="3"/>
            <a:r>
              <a:rPr lang="sk-SK" altLang="sk-SK" smtClean="0"/>
              <a:t>Štvrtá úroveň</a:t>
            </a:r>
          </a:p>
          <a:p>
            <a:pPr lvl="4"/>
            <a:r>
              <a:rPr lang="sk-SK" altLang="sk-SK" smtClean="0"/>
              <a:t>Piata úroveň</a:t>
            </a:r>
          </a:p>
        </p:txBody>
      </p:sp>
      <p:sp>
        <p:nvSpPr>
          <p:cNvPr id="10299" name="Rectangle 59"/>
          <p:cNvSpPr>
            <a:spLocks noGrp="1" noChangeArrowheads="1"/>
          </p:cNvSpPr>
          <p:nvPr>
            <p:ph type="dt" sz="half" idx="2"/>
          </p:nvPr>
        </p:nvSpPr>
        <p:spPr bwMode="auto">
          <a:xfrm>
            <a:off x="301625" y="6242050"/>
            <a:ext cx="1782763" cy="474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fontAlgn="base">
              <a:spcBef>
                <a:spcPct val="0"/>
              </a:spcBef>
              <a:spcAft>
                <a:spcPct val="0"/>
              </a:spcAft>
              <a:defRPr/>
            </a:pPr>
            <a:endParaRPr lang="sk-SK">
              <a:solidFill>
                <a:srgbClr val="2F1311"/>
              </a:solidFill>
            </a:endParaRPr>
          </a:p>
        </p:txBody>
      </p:sp>
      <p:sp>
        <p:nvSpPr>
          <p:cNvPr id="10300" name="Rectangle 60"/>
          <p:cNvSpPr>
            <a:spLocks noGrp="1" noChangeArrowheads="1"/>
          </p:cNvSpPr>
          <p:nvPr>
            <p:ph type="ftr" sz="quarter" idx="3"/>
          </p:nvPr>
        </p:nvSpPr>
        <p:spPr bwMode="auto">
          <a:xfrm>
            <a:off x="2257425" y="6248400"/>
            <a:ext cx="3455988" cy="474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fontAlgn="base">
              <a:spcBef>
                <a:spcPct val="0"/>
              </a:spcBef>
              <a:spcAft>
                <a:spcPct val="0"/>
              </a:spcAft>
              <a:defRPr/>
            </a:pPr>
            <a:endParaRPr lang="sk-SK">
              <a:solidFill>
                <a:srgbClr val="2F1311"/>
              </a:solidFill>
            </a:endParaRPr>
          </a:p>
        </p:txBody>
      </p:sp>
      <p:sp>
        <p:nvSpPr>
          <p:cNvPr id="10301" name="Rectangle 61"/>
          <p:cNvSpPr>
            <a:spLocks noGrp="1" noChangeArrowheads="1"/>
          </p:cNvSpPr>
          <p:nvPr>
            <p:ph type="sldNum" sz="quarter" idx="4"/>
          </p:nvPr>
        </p:nvSpPr>
        <p:spPr bwMode="auto">
          <a:xfrm>
            <a:off x="5867400" y="6248400"/>
            <a:ext cx="1755775" cy="474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vl1pPr>
          </a:lstStyle>
          <a:p>
            <a:pPr fontAlgn="base">
              <a:spcBef>
                <a:spcPct val="0"/>
              </a:spcBef>
              <a:spcAft>
                <a:spcPct val="0"/>
              </a:spcAft>
            </a:pPr>
            <a:fld id="{FD27E9C3-6535-41DA-892F-995A4223429B}" type="slidenum">
              <a:rPr lang="sk-SK" smtClean="0">
                <a:solidFill>
                  <a:srgbClr val="2F1311"/>
                </a:solidFill>
              </a:rPr>
              <a:pPr fontAlgn="base">
                <a:spcBef>
                  <a:spcPct val="0"/>
                </a:spcBef>
                <a:spcAft>
                  <a:spcPct val="0"/>
                </a:spcAft>
              </a:pPr>
              <a:t>‹#›</a:t>
            </a:fld>
            <a:endParaRPr lang="sk-SK" smtClean="0">
              <a:solidFill>
                <a:srgbClr val="2F131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Blip>
          <a:blip r:embed="rId15"/>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16"/>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17"/>
        </a:buBlip>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6.wmf"/><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file:///F:\m&#250;ka.wmv" TargetMode="External"/><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ideo" Target="file:///F:\pek&#225;re&#328;.wmv" TargetMode="External"/><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6.wmf"/><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50.jpeg"/><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6.wmf"/><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2zskremnica.edupage.org/" TargetMode="External"/><Relationship Id="rId2" Type="http://schemas.openxmlformats.org/officeDocument/2006/relationships/hyperlink" Target="mailto:sekretariat@2zskremnica.edu.sk"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928670"/>
            <a:ext cx="7772400" cy="2671781"/>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6000" b="1" dirty="0" smtClean="0">
                <a:ln w="11430"/>
                <a:solidFill>
                  <a:srgbClr val="FFC000"/>
                </a:solidFill>
                <a:effectLst>
                  <a:outerShdw blurRad="80000" dist="40000" dir="5040000" algn="tl">
                    <a:srgbClr val="000000">
                      <a:alpha val="30000"/>
                    </a:srgbClr>
                  </a:outerShdw>
                </a:effectLst>
              </a:rPr>
              <a:t>HOVORME O </a:t>
            </a:r>
            <a:r>
              <a:rPr lang="sk-SK" sz="6000" b="1" dirty="0" smtClean="0">
                <a:ln w="11430"/>
                <a:solidFill>
                  <a:srgbClr val="FFC000"/>
                </a:solidFill>
                <a:effectLst>
                  <a:outerShdw blurRad="80000" dist="40000" dir="5040000" algn="tl">
                    <a:srgbClr val="000000">
                      <a:alpha val="30000"/>
                    </a:srgbClr>
                  </a:outerShdw>
                </a:effectLst>
              </a:rPr>
              <a:t>JEDLE</a:t>
            </a:r>
            <a:r>
              <a:rPr lang="sk-SK" b="1" dirty="0" smtClean="0">
                <a:ln w="11430"/>
                <a:solidFill>
                  <a:srgbClr val="FFC000"/>
                </a:solidFill>
                <a:effectLst>
                  <a:outerShdw blurRad="80000" dist="40000" dir="5040000" algn="tl">
                    <a:srgbClr val="000000">
                      <a:alpha val="30000"/>
                    </a:srgbClr>
                  </a:outerShdw>
                </a:effectLst>
              </a:rPr>
              <a:t/>
            </a:r>
            <a:br>
              <a:rPr lang="sk-SK" b="1" dirty="0" smtClean="0">
                <a:ln w="11430"/>
                <a:solidFill>
                  <a:srgbClr val="FFC000"/>
                </a:solidFill>
                <a:effectLst>
                  <a:outerShdw blurRad="80000" dist="40000" dir="5040000" algn="tl">
                    <a:srgbClr val="000000">
                      <a:alpha val="30000"/>
                    </a:srgbClr>
                  </a:outerShdw>
                </a:effectLst>
              </a:rPr>
            </a:br>
            <a:r>
              <a:rPr lang="sk-SK"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sk-SK"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r>
              <a:rPr lang="sk-SK" sz="3100" b="1" dirty="0" smtClean="0">
                <a:ln w="11430"/>
                <a:solidFill>
                  <a:srgbClr val="FFFF00"/>
                </a:solidFill>
                <a:effectLst>
                  <a:outerShdw blurRad="80000" dist="40000" dir="5040000" algn="tl">
                    <a:srgbClr val="000000">
                      <a:alpha val="30000"/>
                    </a:srgbClr>
                  </a:outerShdw>
                </a:effectLst>
              </a:rPr>
              <a:t>Základná škola Pavla Križku</a:t>
            </a:r>
            <a:br>
              <a:rPr lang="sk-SK" sz="3100" b="1" dirty="0" smtClean="0">
                <a:ln w="11430"/>
                <a:solidFill>
                  <a:srgbClr val="FFFF00"/>
                </a:solidFill>
                <a:effectLst>
                  <a:outerShdw blurRad="80000" dist="40000" dir="5040000" algn="tl">
                    <a:srgbClr val="000000">
                      <a:alpha val="30000"/>
                    </a:srgbClr>
                  </a:outerShdw>
                </a:effectLst>
              </a:rPr>
            </a:br>
            <a:r>
              <a:rPr lang="sk-SK" sz="3100" b="1" dirty="0" smtClean="0">
                <a:ln w="11430"/>
                <a:solidFill>
                  <a:srgbClr val="FFFF00"/>
                </a:solidFill>
                <a:effectLst>
                  <a:outerShdw blurRad="80000" dist="40000" dir="5040000" algn="tl">
                    <a:srgbClr val="000000">
                      <a:alpha val="30000"/>
                    </a:srgbClr>
                  </a:outerShdw>
                </a:effectLst>
              </a:rPr>
              <a:t>Kremnica</a:t>
            </a:r>
            <a:endParaRPr lang="sk-SK" sz="3100" b="1" dirty="0">
              <a:ln w="11430"/>
              <a:solidFill>
                <a:srgbClr val="FFFF00"/>
              </a:solidFill>
              <a:effectLst>
                <a:outerShdw blurRad="80000" dist="40000" dir="5040000" algn="tl">
                  <a:srgbClr val="000000">
                    <a:alpha val="30000"/>
                  </a:srgbClr>
                </a:outerShdw>
              </a:effectLst>
            </a:endParaRPr>
          </a:p>
        </p:txBody>
      </p:sp>
      <p:sp>
        <p:nvSpPr>
          <p:cNvPr id="3" name="Podnadpis 2"/>
          <p:cNvSpPr>
            <a:spLocks noGrp="1"/>
          </p:cNvSpPr>
          <p:nvPr>
            <p:ph type="subTitle" idx="1"/>
          </p:nvPr>
        </p:nvSpPr>
        <p:spPr>
          <a:xfrm>
            <a:off x="714348" y="4214818"/>
            <a:ext cx="7643866" cy="1423982"/>
          </a:xfrm>
        </p:spPr>
        <p:txBody>
          <a:bodyPr/>
          <a:lstStyle/>
          <a:p>
            <a:r>
              <a:rPr lang="sk-SK" b="1" dirty="0" smtClean="0">
                <a:ln w="1905"/>
                <a:solidFill>
                  <a:schemeClr val="accent6">
                    <a:lumMod val="50000"/>
                  </a:schemeClr>
                </a:solidFill>
                <a:effectLst>
                  <a:innerShdw blurRad="69850" dist="43180" dir="5400000">
                    <a:srgbClr val="000000">
                      <a:alpha val="65000"/>
                    </a:srgbClr>
                  </a:innerShdw>
                </a:effectLst>
              </a:rPr>
              <a:t>Chlieb, pečivo, obilniny</a:t>
            </a:r>
            <a:r>
              <a:rPr lang="sk-SK" b="1" dirty="0" smtClean="0">
                <a:ln w="1905"/>
                <a:solidFill>
                  <a:schemeClr val="accent6">
                    <a:lumMod val="50000"/>
                  </a:schemeClr>
                </a:solidFill>
                <a:effectLst>
                  <a:innerShdw blurRad="69850" dist="43180" dir="5400000">
                    <a:srgbClr val="000000">
                      <a:alpha val="65000"/>
                    </a:srgbClr>
                  </a:innerShdw>
                </a:effectLst>
              </a:rPr>
              <a:t>, ryža</a:t>
            </a:r>
            <a:r>
              <a:rPr lang="sk-SK" b="1" dirty="0" smtClean="0">
                <a:ln w="1905"/>
                <a:solidFill>
                  <a:schemeClr val="accent6">
                    <a:lumMod val="50000"/>
                  </a:schemeClr>
                </a:solidFill>
                <a:effectLst>
                  <a:innerShdw blurRad="69850" dist="43180" dir="5400000">
                    <a:srgbClr val="000000">
                      <a:alpha val="65000"/>
                    </a:srgbClr>
                  </a:innerShdw>
                </a:effectLst>
              </a:rPr>
              <a:t>, cestoviny</a:t>
            </a:r>
          </a:p>
          <a:p>
            <a:r>
              <a:rPr lang="sk-SK" b="1" dirty="0" smtClean="0">
                <a:ln w="1905"/>
                <a:solidFill>
                  <a:schemeClr val="accent6">
                    <a:lumMod val="50000"/>
                  </a:schemeClr>
                </a:solidFill>
                <a:effectLst>
                  <a:innerShdw blurRad="69850" dist="43180" dir="5400000">
                    <a:srgbClr val="000000">
                      <a:alpha val="65000"/>
                    </a:srgbClr>
                  </a:innerShdw>
                </a:effectLst>
              </a:rPr>
              <a:t>14.10.2013</a:t>
            </a:r>
            <a:endParaRPr lang="sk-SK" b="1" dirty="0">
              <a:ln w="1905"/>
              <a:solidFill>
                <a:schemeClr val="accent6">
                  <a:lumMod val="50000"/>
                </a:schemeClr>
              </a:solidFill>
              <a:effectLst>
                <a:innerShdw blurRad="69850" dist="43180" dir="5400000">
                  <a:srgbClr val="000000">
                    <a:alpha val="65000"/>
                  </a:srgbClr>
                </a:innerShdw>
              </a:effectLst>
            </a:endParaRPr>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2910" y="2428868"/>
            <a:ext cx="1317200" cy="1239172"/>
          </a:xfrm>
          <a:prstGeom prst="rect">
            <a:avLst/>
          </a:prstGeom>
          <a:ln>
            <a:noFill/>
          </a:ln>
          <a:effectLst>
            <a:outerShdw blurRad="190500" algn="tl" rotWithShape="0">
              <a:srgbClr val="000000">
                <a:alpha val="70000"/>
              </a:srgbClr>
            </a:outerShdw>
          </a:effectLst>
        </p:spPr>
      </p:pic>
      <p:pic>
        <p:nvPicPr>
          <p:cNvPr id="5" name="Obrázo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43768" y="2428868"/>
            <a:ext cx="1317200" cy="12391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165607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8"/>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Tematický </a:t>
            </a:r>
            <a:r>
              <a:rPr lang="sk-SK" b="1" dirty="0" smtClean="0">
                <a:ln w="11430"/>
                <a:solidFill>
                  <a:srgbClr val="FFC000"/>
                </a:solidFill>
                <a:effectLst>
                  <a:outerShdw blurRad="80000" dist="40000" dir="5040000" algn="tl">
                    <a:srgbClr val="000000">
                      <a:alpha val="30000"/>
                    </a:srgbClr>
                  </a:outerShdw>
                </a:effectLst>
              </a:rPr>
              <a:t>deň</a:t>
            </a:r>
            <a:endParaRPr lang="sk-SK" b="1" dirty="0">
              <a:ln w="11430"/>
              <a:solidFill>
                <a:srgbClr val="FFC000"/>
              </a:solidFill>
              <a:effectLst>
                <a:outerShdw blurRad="80000" dist="40000" dir="5040000" algn="tl">
                  <a:srgbClr val="000000">
                    <a:alpha val="30000"/>
                  </a:srgbClr>
                </a:outerShdw>
              </a:effectLst>
            </a:endParaRPr>
          </a:p>
        </p:txBody>
      </p:sp>
      <p:sp>
        <p:nvSpPr>
          <p:cNvPr id="7" name="Zástupný symbol textu 6"/>
          <p:cNvSpPr>
            <a:spLocks noGrp="1"/>
          </p:cNvSpPr>
          <p:nvPr>
            <p:ph idx="1"/>
          </p:nvPr>
        </p:nvSpPr>
        <p:spPr>
          <a:xfrm>
            <a:off x="755576" y="1600200"/>
            <a:ext cx="7931224" cy="4525963"/>
          </a:xfrm>
        </p:spPr>
        <p:txBody>
          <a:bodyPr>
            <a:normAutofit/>
          </a:bodyPr>
          <a:lstStyle/>
          <a:p>
            <a:pPr>
              <a:buSzPct val="40000"/>
              <a:buFont typeface="Wingdings" panose="05000000000000000000" pitchFamily="2" charset="2"/>
              <a:buChar char="q"/>
            </a:pPr>
            <a:r>
              <a:rPr lang="sk-SK" b="1" dirty="0" smtClean="0">
                <a:solidFill>
                  <a:schemeClr val="accent6">
                    <a:lumMod val="50000"/>
                  </a:schemeClr>
                </a:solidFill>
              </a:rPr>
              <a:t>Téme dňa Chlieb, pečivo, obilniny, ryža a cestoviny bolo venované celé </a:t>
            </a:r>
            <a:r>
              <a:rPr lang="sk-SK" b="1" dirty="0" smtClean="0">
                <a:solidFill>
                  <a:schemeClr val="accent6">
                    <a:lumMod val="50000"/>
                  </a:schemeClr>
                </a:solidFill>
              </a:rPr>
              <a:t>vyučovanie.</a:t>
            </a:r>
            <a:endParaRPr lang="sk-SK" b="1" dirty="0" smtClean="0">
              <a:solidFill>
                <a:schemeClr val="accent6">
                  <a:lumMod val="50000"/>
                </a:schemeClr>
              </a:solidFill>
            </a:endParaRPr>
          </a:p>
          <a:p>
            <a:pPr>
              <a:buSzPct val="40000"/>
              <a:buFont typeface="Wingdings" panose="05000000000000000000" pitchFamily="2" charset="2"/>
              <a:buChar char="q"/>
            </a:pPr>
            <a:r>
              <a:rPr lang="sk-SK" b="1" dirty="0" smtClean="0">
                <a:solidFill>
                  <a:schemeClr val="accent6">
                    <a:lumMod val="50000"/>
                  </a:schemeClr>
                </a:solidFill>
              </a:rPr>
              <a:t>Uskutočnil sa celý rad zaujímavých aktivít, do ktorých sa </a:t>
            </a:r>
            <a:r>
              <a:rPr lang="sk-SK" b="1" dirty="0" smtClean="0">
                <a:solidFill>
                  <a:schemeClr val="accent6">
                    <a:lumMod val="50000"/>
                  </a:schemeClr>
                </a:solidFill>
              </a:rPr>
              <a:t>zapojilo 245 žiakov všetci </a:t>
            </a:r>
            <a:r>
              <a:rPr lang="sk-SK" b="1" dirty="0" smtClean="0">
                <a:solidFill>
                  <a:schemeClr val="accent6">
                    <a:lumMod val="50000"/>
                  </a:schemeClr>
                </a:solidFill>
              </a:rPr>
              <a:t>žiaci a </a:t>
            </a:r>
            <a:r>
              <a:rPr lang="sk-SK" b="1" dirty="0" smtClean="0">
                <a:solidFill>
                  <a:schemeClr val="accent6">
                    <a:lumMod val="50000"/>
                  </a:schemeClr>
                </a:solidFill>
              </a:rPr>
              <a:t>16 pedagógov.</a:t>
            </a:r>
          </a:p>
          <a:p>
            <a:pPr>
              <a:buSzPct val="40000"/>
              <a:buFont typeface="Wingdings" panose="05000000000000000000" pitchFamily="2" charset="2"/>
              <a:buChar char="q"/>
            </a:pPr>
            <a:r>
              <a:rPr lang="sk-SK" b="1" dirty="0" smtClean="0">
                <a:solidFill>
                  <a:schemeClr val="accent6">
                    <a:lumMod val="50000"/>
                  </a:schemeClr>
                </a:solidFill>
              </a:rPr>
              <a:t>Téma dňa prepojila dianie v celej škole a umožnila zažiť neobyčajný deň plný vône pečeného chleba.</a:t>
            </a:r>
            <a:endParaRPr lang="sk-SK" b="1" dirty="0" smtClean="0">
              <a:solidFill>
                <a:schemeClr val="accent6">
                  <a:lumMod val="50000"/>
                </a:schemeClr>
              </a:solidFill>
            </a:endParaRPr>
          </a:p>
          <a:p>
            <a:pPr marL="457200" lvl="1" indent="0">
              <a:buSzPct val="60000"/>
              <a:buNone/>
            </a:pPr>
            <a:endParaRPr lang="sk-SK" dirty="0" smtClean="0">
              <a:solidFill>
                <a:schemeClr val="accent6">
                  <a:lumMod val="75000"/>
                </a:schemeClr>
              </a:solidFill>
            </a:endParaRPr>
          </a:p>
          <a:p>
            <a:pPr lvl="1"/>
            <a:endParaRPr lang="sk-SK" dirty="0">
              <a:solidFill>
                <a:schemeClr val="accent6">
                  <a:lumMod val="75000"/>
                </a:schemeClr>
              </a:solidFill>
            </a:endParaRPr>
          </a:p>
          <a:p>
            <a:pPr marL="457200" lvl="1" indent="0">
              <a:buNone/>
            </a:pPr>
            <a:endParaRPr lang="sk-SK" dirty="0" smtClean="0">
              <a:solidFill>
                <a:schemeClr val="accent6">
                  <a:lumMod val="75000"/>
                </a:schemeClr>
              </a:solidFill>
            </a:endParaRPr>
          </a:p>
          <a:p>
            <a:pPr lvl="1"/>
            <a:endParaRPr lang="sk-SK" b="1" dirty="0">
              <a:solidFill>
                <a:schemeClr val="accent1">
                  <a:lumMod val="75000"/>
                </a:schemeClr>
              </a:solidFill>
            </a:endParaRPr>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500958" y="5572140"/>
            <a:ext cx="937519" cy="881982"/>
          </a:xfrm>
          <a:prstGeom prst="rect">
            <a:avLst/>
          </a:prstGeom>
        </p:spPr>
      </p:pic>
    </p:spTree>
    <p:extLst>
      <p:ext uri="{BB962C8B-B14F-4D97-AF65-F5344CB8AC3E}">
        <p14:creationId xmlns:p14="http://schemas.microsoft.com/office/powerpoint/2010/main" xmlns="" val="5577992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Deti čítali, </a:t>
            </a:r>
            <a:r>
              <a:rPr lang="sk-SK" b="1" dirty="0" smtClean="0">
                <a:ln w="11430"/>
                <a:solidFill>
                  <a:srgbClr val="FFC000"/>
                </a:solidFill>
                <a:effectLst>
                  <a:outerShdw blurRad="80000" dist="40000" dir="5040000" algn="tl">
                    <a:srgbClr val="000000">
                      <a:alpha val="30000"/>
                    </a:srgbClr>
                  </a:outerShdw>
                </a:effectLst>
              </a:rPr>
              <a:t>počítali, spievali </a:t>
            </a:r>
            <a:r>
              <a:rPr lang="sk-SK" b="1" dirty="0" smtClean="0">
                <a:ln w="11430"/>
                <a:solidFill>
                  <a:srgbClr val="FFC000"/>
                </a:solidFill>
                <a:effectLst>
                  <a:outerShdw blurRad="80000" dist="40000" dir="5040000" algn="tl">
                    <a:srgbClr val="000000">
                      <a:alpha val="30000"/>
                    </a:srgbClr>
                  </a:outerShdw>
                </a:effectLst>
              </a:rPr>
              <a:t>aj sa pritom najedli</a:t>
            </a:r>
          </a:p>
        </p:txBody>
      </p:sp>
      <p:pic>
        <p:nvPicPr>
          <p:cNvPr id="4" name="Zástupný symbol obsahu 3" descr="P1130169 (500x375).jpg"/>
          <p:cNvPicPr>
            <a:picLocks noGrp="1" noChangeAspect="1"/>
          </p:cNvPicPr>
          <p:nvPr>
            <p:ph idx="1"/>
          </p:nvPr>
        </p:nvPicPr>
        <p:blipFill>
          <a:blip r:embed="rId2" cstate="print"/>
          <a:stretch>
            <a:fillRect/>
          </a:stretch>
        </p:blipFill>
        <p:spPr>
          <a:xfrm>
            <a:off x="928662" y="1857364"/>
            <a:ext cx="2832001" cy="2124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Obrázok 4" descr="P8220047 (500x375).jpg"/>
          <p:cNvPicPr>
            <a:picLocks noChangeAspect="1"/>
          </p:cNvPicPr>
          <p:nvPr/>
        </p:nvPicPr>
        <p:blipFill>
          <a:blip r:embed="rId3" cstate="print"/>
          <a:stretch>
            <a:fillRect/>
          </a:stretch>
        </p:blipFill>
        <p:spPr>
          <a:xfrm>
            <a:off x="4143372" y="1857364"/>
            <a:ext cx="2832001" cy="2124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ázok 5" descr="P8240162 (500x375).jpg"/>
          <p:cNvPicPr>
            <a:picLocks noChangeAspect="1"/>
          </p:cNvPicPr>
          <p:nvPr/>
        </p:nvPicPr>
        <p:blipFill>
          <a:blip r:embed="rId4" cstate="print"/>
          <a:stretch>
            <a:fillRect/>
          </a:stretch>
        </p:blipFill>
        <p:spPr>
          <a:xfrm>
            <a:off x="928662" y="4357694"/>
            <a:ext cx="2832000" cy="2124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Obrázok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500958" y="3500438"/>
            <a:ext cx="1089391" cy="1024858"/>
          </a:xfrm>
          <a:prstGeom prst="rect">
            <a:avLst/>
          </a:prstGeom>
          <a:ln>
            <a:noFill/>
          </a:ln>
          <a:effectLst>
            <a:outerShdw blurRad="190500" algn="tl" rotWithShape="0">
              <a:srgbClr val="000000">
                <a:alpha val="70000"/>
              </a:srgbClr>
            </a:outerShdw>
          </a:effectLst>
        </p:spPr>
      </p:pic>
      <p:pic>
        <p:nvPicPr>
          <p:cNvPr id="6146" name="Picture 2" descr="F:\IMG_1366-mala.jpg"/>
          <p:cNvPicPr>
            <a:picLocks noChangeAspect="1" noChangeArrowheads="1"/>
          </p:cNvPicPr>
          <p:nvPr/>
        </p:nvPicPr>
        <p:blipFill>
          <a:blip r:embed="rId6" cstate="print"/>
          <a:srcRect/>
          <a:stretch>
            <a:fillRect/>
          </a:stretch>
        </p:blipFill>
        <p:spPr bwMode="auto">
          <a:xfrm>
            <a:off x="4143372" y="4357694"/>
            <a:ext cx="2833312" cy="2124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Zoznam uskutočnených aktivít </a:t>
            </a:r>
          </a:p>
        </p:txBody>
      </p:sp>
      <p:sp>
        <p:nvSpPr>
          <p:cNvPr id="3" name="Zástupný symbol obsahu 2"/>
          <p:cNvSpPr>
            <a:spLocks noGrp="1"/>
          </p:cNvSpPr>
          <p:nvPr>
            <p:ph idx="1"/>
          </p:nvPr>
        </p:nvSpPr>
        <p:spPr>
          <a:xfrm>
            <a:off x="500034" y="1428736"/>
            <a:ext cx="8229600" cy="4900634"/>
          </a:xfrm>
        </p:spPr>
        <p:txBody>
          <a:bodyPr>
            <a:normAutofit lnSpcReduction="10000"/>
          </a:bodyPr>
          <a:lstStyle/>
          <a:p>
            <a:r>
              <a:rPr lang="sk-SK" sz="2400" dirty="0" smtClean="0">
                <a:solidFill>
                  <a:srgbClr val="996633"/>
                </a:solidFill>
              </a:rPr>
              <a:t>výtvarné činnosti motivované rozprávkou Cestovinová princezná – prváci</a:t>
            </a:r>
          </a:p>
          <a:p>
            <a:r>
              <a:rPr lang="sk-SK" sz="2400" dirty="0" smtClean="0">
                <a:solidFill>
                  <a:srgbClr val="996633"/>
                </a:solidFill>
              </a:rPr>
              <a:t>exkurzia do pekárne – druháci</a:t>
            </a:r>
          </a:p>
          <a:p>
            <a:r>
              <a:rPr lang="sk-SK" sz="2400" dirty="0" smtClean="0">
                <a:solidFill>
                  <a:srgbClr val="996633"/>
                </a:solidFill>
              </a:rPr>
              <a:t>vypracovanie pracovných  listov tretiaci, šiestaci</a:t>
            </a:r>
          </a:p>
          <a:p>
            <a:r>
              <a:rPr lang="sk-SK" sz="2400" dirty="0" smtClean="0">
                <a:solidFill>
                  <a:srgbClr val="996633"/>
                </a:solidFill>
              </a:rPr>
              <a:t>p</a:t>
            </a:r>
            <a:r>
              <a:rPr lang="sk-SK" sz="2400" dirty="0" smtClean="0">
                <a:solidFill>
                  <a:srgbClr val="996633"/>
                </a:solidFill>
              </a:rPr>
              <a:t>ečenie chleba a vyspevovanie - štvrtáci a piataci</a:t>
            </a:r>
          </a:p>
          <a:p>
            <a:r>
              <a:rPr lang="sk-SK" sz="2400" dirty="0" smtClean="0">
                <a:solidFill>
                  <a:srgbClr val="996633"/>
                </a:solidFill>
              </a:rPr>
              <a:t>tvorba plagátov o stravovaní v cudzích jazykoch – šiestaci</a:t>
            </a:r>
          </a:p>
          <a:p>
            <a:r>
              <a:rPr lang="sk-SK" sz="2400" dirty="0" smtClean="0">
                <a:solidFill>
                  <a:srgbClr val="996633"/>
                </a:solidFill>
              </a:rPr>
              <a:t>čítanie z knihy  Horký chlieb a literárna tvorba  – siedmaci, ôsmaci</a:t>
            </a:r>
          </a:p>
          <a:p>
            <a:r>
              <a:rPr lang="sk-SK" sz="2400" dirty="0" smtClean="0">
                <a:solidFill>
                  <a:srgbClr val="996633"/>
                </a:solidFill>
              </a:rPr>
              <a:t>tvorba prezentácií o stravovaní v anglickom jazyku, experimenty s plesňou </a:t>
            </a:r>
            <a:r>
              <a:rPr lang="sk-SK" sz="2400" dirty="0" smtClean="0">
                <a:solidFill>
                  <a:srgbClr val="996633"/>
                </a:solidFill>
              </a:rPr>
              <a:t>–</a:t>
            </a:r>
            <a:r>
              <a:rPr lang="sk-SK" sz="2400" dirty="0" smtClean="0">
                <a:solidFill>
                  <a:srgbClr val="996633"/>
                </a:solidFill>
              </a:rPr>
              <a:t> ôsmaci</a:t>
            </a:r>
            <a:endParaRPr lang="sk-SK" sz="2400" dirty="0" smtClean="0">
              <a:solidFill>
                <a:srgbClr val="996633"/>
              </a:solidFill>
            </a:endParaRPr>
          </a:p>
          <a:p>
            <a:r>
              <a:rPr lang="sk-SK" sz="2400" dirty="0" smtClean="0">
                <a:solidFill>
                  <a:srgbClr val="996633"/>
                </a:solidFill>
              </a:rPr>
              <a:t>rovesnícke vzdelávanie na tému Chlieb je dar </a:t>
            </a:r>
            <a:r>
              <a:rPr lang="sk-SK" sz="2400" dirty="0" smtClean="0">
                <a:solidFill>
                  <a:srgbClr val="996633"/>
                </a:solidFill>
              </a:rPr>
              <a:t>Zeme, anketa o stravovaní medzi spolužiakmi – návrh, realizácia, vyhodnotenie </a:t>
            </a:r>
            <a:r>
              <a:rPr lang="sk-SK" sz="2400" dirty="0" smtClean="0">
                <a:solidFill>
                  <a:srgbClr val="996633"/>
                </a:solidFill>
              </a:rPr>
              <a:t>–</a:t>
            </a:r>
            <a:r>
              <a:rPr lang="sk-SK" sz="2400" dirty="0" smtClean="0">
                <a:solidFill>
                  <a:srgbClr val="996633"/>
                </a:solidFill>
              </a:rPr>
              <a:t> deviataci </a:t>
            </a:r>
          </a:p>
          <a:p>
            <a:endParaRPr lang="sk-SK" sz="2400" dirty="0"/>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500958" y="5786454"/>
            <a:ext cx="928694" cy="87368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Zoznam výstupov</a:t>
            </a:r>
          </a:p>
        </p:txBody>
      </p:sp>
      <p:sp>
        <p:nvSpPr>
          <p:cNvPr id="3" name="Zástupný symbol obsahu 2"/>
          <p:cNvSpPr>
            <a:spLocks noGrp="1"/>
          </p:cNvSpPr>
          <p:nvPr>
            <p:ph idx="1"/>
          </p:nvPr>
        </p:nvSpPr>
        <p:spPr>
          <a:xfrm>
            <a:off x="457200" y="1600200"/>
            <a:ext cx="8229600" cy="4757758"/>
          </a:xfrm>
        </p:spPr>
        <p:txBody>
          <a:bodyPr>
            <a:normAutofit/>
          </a:bodyPr>
          <a:lstStyle/>
          <a:p>
            <a:r>
              <a:rPr lang="sk-SK" sz="2400" dirty="0" smtClean="0">
                <a:solidFill>
                  <a:srgbClr val="996633"/>
                </a:solidFill>
              </a:rPr>
              <a:t>Anketa Naše stravovacie návyky</a:t>
            </a:r>
          </a:p>
          <a:p>
            <a:r>
              <a:rPr lang="sk-SK" sz="2400" dirty="0" smtClean="0">
                <a:solidFill>
                  <a:srgbClr val="996633"/>
                </a:solidFill>
              </a:rPr>
              <a:t>Pracovné listy – tradičné pekárske remeslo, slovenčina s vôňou chleba, príklady s témou chleba</a:t>
            </a:r>
          </a:p>
          <a:p>
            <a:r>
              <a:rPr lang="sk-SK" sz="2400" dirty="0" smtClean="0">
                <a:solidFill>
                  <a:srgbClr val="996633"/>
                </a:solidFill>
              </a:rPr>
              <a:t>Pracovný list – pokusy s plesňou </a:t>
            </a:r>
          </a:p>
          <a:p>
            <a:r>
              <a:rPr lang="sk-SK" sz="2400" dirty="0" smtClean="0">
                <a:solidFill>
                  <a:srgbClr val="996633"/>
                </a:solidFill>
              </a:rPr>
              <a:t>Grafické vyhodnotenie ankety</a:t>
            </a:r>
          </a:p>
          <a:p>
            <a:r>
              <a:rPr lang="sk-SK" sz="2400" dirty="0" smtClean="0">
                <a:solidFill>
                  <a:srgbClr val="996633"/>
                </a:solidFill>
              </a:rPr>
              <a:t>Pečený chlebík</a:t>
            </a:r>
          </a:p>
          <a:p>
            <a:r>
              <a:rPr lang="sk-SK" sz="2400" dirty="0" smtClean="0">
                <a:solidFill>
                  <a:srgbClr val="996633"/>
                </a:solidFill>
              </a:rPr>
              <a:t>Literárne a výtvarné práce</a:t>
            </a:r>
          </a:p>
          <a:p>
            <a:r>
              <a:rPr lang="sk-SK" sz="2400" dirty="0" smtClean="0">
                <a:solidFill>
                  <a:srgbClr val="996633"/>
                </a:solidFill>
              </a:rPr>
              <a:t>Plagáty v cudzích jazykoch </a:t>
            </a:r>
          </a:p>
          <a:p>
            <a:r>
              <a:rPr lang="sk-SK" sz="2400" dirty="0" smtClean="0">
                <a:solidFill>
                  <a:srgbClr val="996633"/>
                </a:solidFill>
              </a:rPr>
              <a:t>Exkurzia do pekárne</a:t>
            </a:r>
            <a:endParaRPr lang="sk-SK" sz="2400" dirty="0">
              <a:solidFill>
                <a:srgbClr val="996633"/>
              </a:solidFill>
            </a:endParaRPr>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43702" y="3214686"/>
            <a:ext cx="1317200" cy="123917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Pracovný </a:t>
            </a:r>
            <a:r>
              <a:rPr lang="sk-SK" sz="4000" b="1" dirty="0" smtClean="0">
                <a:ln w="11430"/>
                <a:solidFill>
                  <a:srgbClr val="FFC000"/>
                </a:solidFill>
                <a:effectLst>
                  <a:outerShdw blurRad="80000" dist="40000" dir="5040000" algn="tl">
                    <a:srgbClr val="000000">
                      <a:alpha val="30000"/>
                    </a:srgbClr>
                  </a:outerShdw>
                </a:effectLst>
              </a:rPr>
              <a:t>list</a:t>
            </a:r>
            <a:br>
              <a:rPr lang="sk-SK" sz="4000" b="1" dirty="0" smtClean="0">
                <a:ln w="11430"/>
                <a:solidFill>
                  <a:srgbClr val="FFC000"/>
                </a:solidFill>
                <a:effectLst>
                  <a:outerShdw blurRad="80000" dist="40000" dir="5040000" algn="tl">
                    <a:srgbClr val="000000">
                      <a:alpha val="30000"/>
                    </a:srgbClr>
                  </a:outerShdw>
                </a:effectLst>
              </a:rPr>
            </a:br>
            <a:r>
              <a:rPr lang="sk-SK" sz="4000" b="1" dirty="0" smtClean="0">
                <a:ln w="11430"/>
                <a:solidFill>
                  <a:srgbClr val="FFC000"/>
                </a:solidFill>
                <a:effectLst>
                  <a:outerShdw blurRad="80000" dist="40000" dir="5040000" algn="tl">
                    <a:srgbClr val="000000">
                      <a:alpha val="30000"/>
                    </a:srgbClr>
                  </a:outerShdw>
                </a:effectLst>
              </a:rPr>
              <a:t> </a:t>
            </a:r>
            <a:r>
              <a:rPr lang="sk-SK" sz="4000" b="1" dirty="0" smtClean="0">
                <a:ln w="11430"/>
                <a:solidFill>
                  <a:srgbClr val="FFC000"/>
                </a:solidFill>
                <a:effectLst>
                  <a:outerShdw blurRad="80000" dist="40000" dir="5040000" algn="tl">
                    <a:srgbClr val="000000">
                      <a:alpha val="30000"/>
                    </a:srgbClr>
                  </a:outerShdw>
                </a:effectLst>
              </a:rPr>
              <a:t>Tradičné kremnické </a:t>
            </a:r>
            <a:r>
              <a:rPr lang="sk-SK" sz="4000" b="1" dirty="0" smtClean="0">
                <a:ln w="11430"/>
                <a:solidFill>
                  <a:srgbClr val="FFC000"/>
                </a:solidFill>
                <a:effectLst>
                  <a:outerShdw blurRad="80000" dist="40000" dir="5040000" algn="tl">
                    <a:srgbClr val="000000">
                      <a:alpha val="30000"/>
                    </a:srgbClr>
                  </a:outerShdw>
                </a:effectLst>
              </a:rPr>
              <a:t>remeslo - </a:t>
            </a:r>
            <a:r>
              <a:rPr lang="sk-SK" sz="4000" b="1" dirty="0" smtClean="0">
                <a:ln w="11430"/>
                <a:solidFill>
                  <a:srgbClr val="FFC000"/>
                </a:solidFill>
                <a:effectLst>
                  <a:outerShdw blurRad="80000" dist="40000" dir="5040000" algn="tl">
                    <a:srgbClr val="000000">
                      <a:alpha val="30000"/>
                    </a:srgbClr>
                  </a:outerShdw>
                </a:effectLst>
              </a:rPr>
              <a:t>pekárstvo</a:t>
            </a:r>
            <a:endParaRPr lang="sk-SK" sz="4000" b="1" dirty="0">
              <a:ln w="11430"/>
              <a:solidFill>
                <a:srgbClr val="FFC000"/>
              </a:solidFill>
              <a:effectLst>
                <a:outerShdw blurRad="80000" dist="40000" dir="5040000" algn="tl">
                  <a:srgbClr val="000000">
                    <a:alpha val="30000"/>
                  </a:srgbClr>
                </a:outerShdw>
              </a:effectLst>
            </a:endParaRPr>
          </a:p>
        </p:txBody>
      </p:sp>
      <p:sp>
        <p:nvSpPr>
          <p:cNvPr id="3" name="Obdĺžnik 2"/>
          <p:cNvSpPr/>
          <p:nvPr/>
        </p:nvSpPr>
        <p:spPr>
          <a:xfrm>
            <a:off x="571472" y="1571612"/>
            <a:ext cx="8140356" cy="4401205"/>
          </a:xfrm>
          <a:prstGeom prst="rect">
            <a:avLst/>
          </a:prstGeom>
        </p:spPr>
        <p:txBody>
          <a:bodyPr wrap="square">
            <a:spAutoFit/>
          </a:bodyPr>
          <a:lstStyle/>
          <a:p>
            <a:pPr lvl="0" eaLnBrk="0" fontAlgn="base" hangingPunct="0">
              <a:spcBef>
                <a:spcPct val="0"/>
              </a:spcBef>
              <a:spcAft>
                <a:spcPct val="0"/>
              </a:spcAft>
            </a:pPr>
            <a:r>
              <a:rPr lang="sk-SK" sz="2800" dirty="0">
                <a:solidFill>
                  <a:srgbClr val="FF6600"/>
                </a:solidFill>
                <a:latin typeface="Calibri" panose="020F0502020204030204" pitchFamily="34" charset="0"/>
                <a:ea typeface="Times New Roman" panose="02020603050405020304" pitchFamily="18" charset="0"/>
              </a:rPr>
              <a:t>Pekárstvo</a:t>
            </a:r>
            <a:endParaRPr lang="sk-SK" sz="1100" dirty="0"/>
          </a:p>
          <a:p>
            <a:pPr algn="just"/>
            <a:r>
              <a:rPr lang="sk-SK" dirty="0">
                <a:solidFill>
                  <a:srgbClr val="000000"/>
                </a:solidFill>
                <a:latin typeface="Calibri" panose="020F0502020204030204" pitchFamily="34" charset="0"/>
                <a:ea typeface="Times New Roman" panose="02020603050405020304" pitchFamily="18" charset="0"/>
              </a:rPr>
              <a:t>Pekári cech založili v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roku </a:t>
            </a:r>
            <a:r>
              <a:rPr lang="sk-SK" dirty="0">
                <a:solidFill>
                  <a:srgbClr val="000000"/>
                </a:solidFill>
                <a:latin typeface="Calibri" panose="020F0502020204030204" pitchFamily="34" charset="0"/>
                <a:ea typeface="Times New Roman" panose="02020603050405020304" pitchFamily="18" charset="0"/>
              </a:rPr>
              <a:t>1554.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V</a:t>
            </a:r>
            <a:r>
              <a:rPr lang="sk-SK" dirty="0">
                <a:solidFill>
                  <a:srgbClr val="2D2D2D"/>
                </a:solidFill>
                <a:latin typeface="Calibri" panose="020F0502020204030204" pitchFamily="34" charset="0"/>
                <a:ea typeface="Times New Roman" panose="02020603050405020304" pitchFamily="18" charset="0"/>
                <a:cs typeface="Arial" panose="020B0604020202020204" pitchFamily="34" charset="0"/>
              </a:rPr>
              <a:t>ý</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robkami pek</a:t>
            </a:r>
            <a:r>
              <a:rPr lang="sk-SK" dirty="0">
                <a:solidFill>
                  <a:srgbClr val="131313"/>
                </a:solidFill>
                <a:latin typeface="Calibri" panose="020F0502020204030204" pitchFamily="34" charset="0"/>
                <a:ea typeface="Times New Roman" panose="02020603050405020304" pitchFamily="18" charset="0"/>
                <a:cs typeface="Arial" panose="020B0604020202020204" pitchFamily="34" charset="0"/>
              </a:rPr>
              <a:t>á</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rov </a:t>
            </a:r>
            <a:r>
              <a:rPr lang="sk-SK" dirty="0">
                <a:solidFill>
                  <a:srgbClr val="000000"/>
                </a:solidFill>
                <a:latin typeface="Calibri" panose="020F0502020204030204" pitchFamily="34" charset="0"/>
                <a:ea typeface="Times New Roman" panose="02020603050405020304" pitchFamily="18" charset="0"/>
              </a:rPr>
              <a:t>boli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chlieb, </a:t>
            </a:r>
            <a:r>
              <a:rPr lang="sk-SK" dirty="0" smtClean="0">
                <a:solidFill>
                  <a:srgbClr val="000000"/>
                </a:solidFill>
                <a:latin typeface="Calibri" panose="020F0502020204030204" pitchFamily="34" charset="0"/>
                <a:ea typeface="Times New Roman" panose="02020603050405020304" pitchFamily="18" charset="0"/>
              </a:rPr>
              <a:t>praclíky</a:t>
            </a:r>
            <a:r>
              <a:rPr lang="sk-SK" dirty="0">
                <a:solidFill>
                  <a:srgbClr val="000000"/>
                </a:solidFill>
                <a:latin typeface="Calibri" panose="020F0502020204030204" pitchFamily="34" charset="0"/>
                <a:ea typeface="Times New Roman" panose="02020603050405020304" pitchFamily="18" charset="0"/>
              </a:rPr>
              <a:t>, rožky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a </a:t>
            </a:r>
            <a:r>
              <a:rPr lang="sk-SK" dirty="0">
                <a:solidFill>
                  <a:srgbClr val="2D2D2D"/>
                </a:solidFill>
                <a:latin typeface="Calibri" panose="020F0502020204030204" pitchFamily="34" charset="0"/>
                <a:ea typeface="Times New Roman" panose="02020603050405020304" pitchFamily="18" charset="0"/>
                <a:cs typeface="Arial" panose="020B0604020202020204" pitchFamily="34" charset="0"/>
              </a:rPr>
              <a:t>ž</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emle. </a:t>
            </a:r>
            <a:r>
              <a:rPr lang="sk-SK" dirty="0" smtClean="0">
                <a:solidFill>
                  <a:srgbClr val="000000"/>
                </a:solidFill>
                <a:latin typeface="Calibri" panose="020F0502020204030204" pitchFamily="34" charset="0"/>
                <a:ea typeface="Times New Roman" panose="02020603050405020304" pitchFamily="18" charset="0"/>
              </a:rPr>
              <a:t>Museli presne </a:t>
            </a:r>
            <a:r>
              <a:rPr lang="sk-SK" dirty="0">
                <a:solidFill>
                  <a:srgbClr val="000000"/>
                </a:solidFill>
                <a:latin typeface="Calibri" panose="020F0502020204030204" pitchFamily="34" charset="0"/>
                <a:ea typeface="Times New Roman" panose="02020603050405020304" pitchFamily="18" charset="0"/>
              </a:rPr>
              <a:t>dodržovať technologický postup – </a:t>
            </a:r>
            <a:r>
              <a:rPr lang="sk-SK" dirty="0" smtClean="0">
                <a:solidFill>
                  <a:srgbClr val="000000"/>
                </a:solidFill>
                <a:latin typeface="Calibri" panose="020F0502020204030204" pitchFamily="34" charset="0"/>
                <a:ea typeface="Times New Roman" panose="02020603050405020304" pitchFamily="18" charset="0"/>
              </a:rPr>
              <a:t>osievanie </a:t>
            </a:r>
            <a:r>
              <a:rPr lang="sk-SK" dirty="0">
                <a:solidFill>
                  <a:srgbClr val="000000"/>
                </a:solidFill>
                <a:latin typeface="Calibri" panose="020F0502020204030204" pitchFamily="34" charset="0"/>
                <a:ea typeface="Times New Roman" panose="02020603050405020304" pitchFamily="18" charset="0"/>
              </a:rPr>
              <a:t>múky, príprava </a:t>
            </a:r>
            <a:r>
              <a:rPr lang="sk-SK" dirty="0" smtClean="0">
                <a:solidFill>
                  <a:srgbClr val="000000"/>
                </a:solidFill>
                <a:latin typeface="Calibri" panose="020F0502020204030204" pitchFamily="34" charset="0"/>
                <a:ea typeface="Times New Roman" panose="02020603050405020304" pitchFamily="18" charset="0"/>
              </a:rPr>
              <a:t>kvásku(získali </a:t>
            </a:r>
            <a:r>
              <a:rPr lang="sk-SK" dirty="0">
                <a:solidFill>
                  <a:srgbClr val="000000"/>
                </a:solidFill>
                <a:latin typeface="Calibri" panose="020F0502020204030204" pitchFamily="34" charset="0"/>
                <a:ea typeface="Times New Roman" panose="02020603050405020304" pitchFamily="18" charset="0"/>
              </a:rPr>
              <a:t>ho zo starého chleba alebo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z </a:t>
            </a:r>
            <a:r>
              <a:rPr lang="sk-SK" dirty="0">
                <a:solidFill>
                  <a:srgbClr val="000000"/>
                </a:solidFill>
                <a:latin typeface="Calibri" panose="020F0502020204030204" pitchFamily="34" charset="0"/>
                <a:ea typeface="Times New Roman" panose="02020603050405020304" pitchFamily="18" charset="0"/>
              </a:rPr>
              <a:t>cesta</a:t>
            </a:r>
            <a:r>
              <a:rPr lang="sk-SK" dirty="0" smtClean="0">
                <a:solidFill>
                  <a:srgbClr val="000000"/>
                </a:solidFill>
                <a:latin typeface="Calibri" panose="020F0502020204030204" pitchFamily="34" charset="0"/>
                <a:ea typeface="Times New Roman" panose="02020603050405020304" pitchFamily="18" charset="0"/>
              </a:rPr>
              <a:t>), </a:t>
            </a:r>
            <a:r>
              <a:rPr lang="sk-SK" dirty="0">
                <a:solidFill>
                  <a:srgbClr val="000000"/>
                </a:solidFill>
                <a:latin typeface="Calibri" panose="020F0502020204030204" pitchFamily="34" charset="0"/>
                <a:ea typeface="Times New Roman" panose="02020603050405020304" pitchFamily="18" charset="0"/>
              </a:rPr>
              <a:t>vypracovanie cesta,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kysnutie a </a:t>
            </a:r>
            <a:r>
              <a:rPr lang="sk-SK" dirty="0">
                <a:solidFill>
                  <a:srgbClr val="000000"/>
                </a:solidFill>
                <a:latin typeface="Calibri" panose="020F0502020204030204" pitchFamily="34" charset="0"/>
                <a:ea typeface="Times New Roman" panose="02020603050405020304" pitchFamily="18" charset="0"/>
              </a:rPr>
              <a:t>tvarovanie, </a:t>
            </a:r>
            <a:r>
              <a:rPr lang="sk-SK" dirty="0" smtClean="0">
                <a:solidFill>
                  <a:srgbClr val="000000"/>
                </a:solidFill>
                <a:latin typeface="Calibri" panose="020F0502020204030204" pitchFamily="34" charset="0"/>
                <a:ea typeface="Times New Roman" panose="02020603050405020304" pitchFamily="18" charset="0"/>
              </a:rPr>
              <a:t>pečenie. </a:t>
            </a:r>
            <a:r>
              <a:rPr lang="sk-SK" dirty="0" smtClean="0">
                <a:solidFill>
                  <a:srgbClr val="000000"/>
                </a:solidFill>
                <a:latin typeface="Calibri" panose="020F0502020204030204" pitchFamily="34" charset="0"/>
                <a:ea typeface="Times New Roman" panose="02020603050405020304" pitchFamily="18" charset="0"/>
                <a:cs typeface="Arial" panose="020B0604020202020204" pitchFamily="34" charset="0"/>
              </a:rPr>
              <a:t>Kv</a:t>
            </a:r>
            <a:r>
              <a:rPr lang="sk-SK" dirty="0" smtClean="0">
                <a:solidFill>
                  <a:srgbClr val="131313"/>
                </a:solidFill>
                <a:latin typeface="Calibri" panose="020F0502020204030204" pitchFamily="34" charset="0"/>
                <a:ea typeface="Times New Roman" panose="02020603050405020304" pitchFamily="18" charset="0"/>
                <a:cs typeface="Arial" panose="020B0604020202020204" pitchFamily="34" charset="0"/>
              </a:rPr>
              <a:t>á</a:t>
            </a:r>
            <a:r>
              <a:rPr lang="sk-SK" dirty="0" smtClean="0">
                <a:solidFill>
                  <a:srgbClr val="000000"/>
                </a:solidFill>
                <a:latin typeface="Calibri" panose="020F0502020204030204" pitchFamily="34" charset="0"/>
                <a:ea typeface="Times New Roman" panose="02020603050405020304" pitchFamily="18" charset="0"/>
                <a:cs typeface="Arial" panose="020B0604020202020204" pitchFamily="34" charset="0"/>
              </a:rPr>
              <a:t>sok</a:t>
            </a:r>
            <a:r>
              <a:rPr lang="sk-SK" dirty="0" smtClean="0">
                <a:solidFill>
                  <a:srgbClr val="000000"/>
                </a:solidFill>
                <a:latin typeface="Calibri" panose="020F0502020204030204" pitchFamily="34" charset="0"/>
                <a:ea typeface="Times New Roman" panose="02020603050405020304" pitchFamily="18" charset="0"/>
              </a:rPr>
              <a:t> </a:t>
            </a:r>
            <a:r>
              <a:rPr lang="sk-SK" dirty="0">
                <a:solidFill>
                  <a:srgbClr val="000000"/>
                </a:solidFill>
                <a:latin typeface="Calibri" panose="020F0502020204030204" pitchFamily="34" charset="0"/>
                <a:ea typeface="Times New Roman" panose="02020603050405020304" pitchFamily="18" charset="0"/>
              </a:rPr>
              <a:t>s vodou a m</a:t>
            </a:r>
            <a:r>
              <a:rPr lang="sk-SK" dirty="0">
                <a:solidFill>
                  <a:srgbClr val="2D2D2D"/>
                </a:solidFill>
                <a:latin typeface="Calibri" panose="020F0502020204030204" pitchFamily="34" charset="0"/>
                <a:ea typeface="Times New Roman" panose="02020603050405020304" pitchFamily="18" charset="0"/>
              </a:rPr>
              <a:t>ú</a:t>
            </a:r>
            <a:r>
              <a:rPr lang="sk-SK" dirty="0">
                <a:solidFill>
                  <a:srgbClr val="000000"/>
                </a:solidFill>
                <a:latin typeface="Calibri" panose="020F0502020204030204" pitchFamily="34" charset="0"/>
                <a:ea typeface="Times New Roman" panose="02020603050405020304" pitchFamily="18" charset="0"/>
              </a:rPr>
              <a:t>kou zarobili už večer, na druhý deň pridali vodu a </a:t>
            </a:r>
            <a:r>
              <a:rPr lang="sk-SK" dirty="0" smtClean="0">
                <a:solidFill>
                  <a:srgbClr val="000000"/>
                </a:solidFill>
                <a:latin typeface="Calibri" panose="020F0502020204030204" pitchFamily="34" charset="0"/>
                <a:ea typeface="Times New Roman" panose="02020603050405020304" pitchFamily="18" charset="0"/>
              </a:rPr>
              <a:t>múku. Najčastejšie </a:t>
            </a:r>
            <a:r>
              <a:rPr lang="sk-SK" dirty="0">
                <a:solidFill>
                  <a:srgbClr val="000000"/>
                </a:solidFill>
                <a:latin typeface="Calibri" panose="020F0502020204030204" pitchFamily="34" charset="0"/>
                <a:ea typeface="Times New Roman" panose="02020603050405020304" pitchFamily="18" charset="0"/>
              </a:rPr>
              <a:t>používali </a:t>
            </a:r>
            <a:r>
              <a:rPr lang="sk-SK" dirty="0" smtClean="0">
                <a:solidFill>
                  <a:srgbClr val="000000"/>
                </a:solidFill>
                <a:latin typeface="Calibri" panose="020F0502020204030204" pitchFamily="34" charset="0"/>
                <a:ea typeface="Times New Roman" panose="02020603050405020304" pitchFamily="18" charset="0"/>
              </a:rPr>
              <a:t>pšeničnú, čierny </a:t>
            </a:r>
            <a:r>
              <a:rPr lang="sk-SK" dirty="0">
                <a:solidFill>
                  <a:srgbClr val="000000"/>
                </a:solidFill>
                <a:latin typeface="Calibri" panose="020F0502020204030204" pitchFamily="34" charset="0"/>
                <a:ea typeface="Times New Roman" panose="02020603050405020304" pitchFamily="18" charset="0"/>
              </a:rPr>
              <a:t>chlieb piekli zo </a:t>
            </a:r>
            <a:r>
              <a:rPr lang="sk-SK" dirty="0" smtClean="0">
                <a:solidFill>
                  <a:srgbClr val="131313"/>
                </a:solidFill>
                <a:latin typeface="Calibri" panose="020F0502020204030204" pitchFamily="34" charset="0"/>
                <a:ea typeface="Times New Roman" panose="02020603050405020304" pitchFamily="18" charset="0"/>
              </a:rPr>
              <a:t>ž</a:t>
            </a:r>
            <a:r>
              <a:rPr lang="sk-SK" dirty="0" smtClean="0">
                <a:solidFill>
                  <a:srgbClr val="000000"/>
                </a:solidFill>
                <a:latin typeface="Calibri" panose="020F0502020204030204" pitchFamily="34" charset="0"/>
                <a:ea typeface="Times New Roman" panose="02020603050405020304" pitchFamily="18" charset="0"/>
              </a:rPr>
              <a:t>itnej. Na </a:t>
            </a:r>
            <a:r>
              <a:rPr lang="sk-SK" dirty="0">
                <a:solidFill>
                  <a:srgbClr val="000000"/>
                </a:solidFill>
                <a:latin typeface="Calibri" panose="020F0502020204030204" pitchFamily="34" charset="0"/>
                <a:ea typeface="Times New Roman" panose="02020603050405020304" pitchFamily="18" charset="0"/>
              </a:rPr>
              <a:t>pečivo potrebovali múku, mlieko, maslo, vajcia</a:t>
            </a:r>
            <a:r>
              <a:rPr lang="sk-SK" dirty="0" smtClean="0">
                <a:solidFill>
                  <a:srgbClr val="000000"/>
                </a:solidFill>
                <a:latin typeface="Calibri" panose="020F0502020204030204" pitchFamily="34" charset="0"/>
                <a:ea typeface="Times New Roman" panose="02020603050405020304" pitchFamily="18" charset="0"/>
              </a:rPr>
              <a:t>, </a:t>
            </a:r>
            <a:r>
              <a:rPr lang="sk-SK" dirty="0">
                <a:solidFill>
                  <a:srgbClr val="000000"/>
                </a:solidFill>
                <a:latin typeface="Calibri" panose="020F0502020204030204" pitchFamily="34" charset="0"/>
                <a:ea typeface="Times New Roman" panose="02020603050405020304" pitchFamily="18" charset="0"/>
              </a:rPr>
              <a:t>kvasnice, cukor, soľ, korenie, mandle, hrozienka, </a:t>
            </a:r>
            <a:r>
              <a:rPr lang="sk-SK" dirty="0" smtClean="0">
                <a:solidFill>
                  <a:srgbClr val="000000"/>
                </a:solidFill>
                <a:latin typeface="Calibri" panose="020F0502020204030204" pitchFamily="34" charset="0"/>
                <a:ea typeface="Times New Roman" panose="02020603050405020304" pitchFamily="18" charset="0"/>
              </a:rPr>
              <a:t>oriešky. Nad </a:t>
            </a:r>
            <a:r>
              <a:rPr lang="sk-SK" dirty="0">
                <a:solidFill>
                  <a:srgbClr val="000000"/>
                </a:solidFill>
                <a:latin typeface="Calibri" panose="020F0502020204030204" pitchFamily="34" charset="0"/>
                <a:ea typeface="Times New Roman" panose="02020603050405020304" pitchFamily="18" charset="0"/>
              </a:rPr>
              <a:t>pek</a:t>
            </a:r>
            <a:r>
              <a:rPr lang="sk-SK" dirty="0">
                <a:solidFill>
                  <a:srgbClr val="2D2D2D"/>
                </a:solidFill>
                <a:latin typeface="Calibri" panose="020F0502020204030204" pitchFamily="34" charset="0"/>
                <a:ea typeface="Times New Roman" panose="02020603050405020304" pitchFamily="18" charset="0"/>
              </a:rPr>
              <a:t>á</a:t>
            </a:r>
            <a:r>
              <a:rPr lang="sk-SK" dirty="0">
                <a:solidFill>
                  <a:srgbClr val="000000"/>
                </a:solidFill>
                <a:latin typeface="Calibri" panose="020F0502020204030204" pitchFamily="34" charset="0"/>
                <a:ea typeface="Times New Roman" panose="02020603050405020304" pitchFamily="18" charset="0"/>
              </a:rPr>
              <a:t>rmi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a </a:t>
            </a:r>
            <a:r>
              <a:rPr lang="sk-SK" dirty="0">
                <a:solidFill>
                  <a:srgbClr val="000000"/>
                </a:solidFill>
                <a:latin typeface="Calibri" panose="020F0502020204030204" pitchFamily="34" charset="0"/>
                <a:ea typeface="Times New Roman" panose="02020603050405020304" pitchFamily="18" charset="0"/>
              </a:rPr>
              <a:t>dodržovaním kvality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v</a:t>
            </a:r>
            <a:r>
              <a:rPr lang="sk-SK" dirty="0">
                <a:solidFill>
                  <a:srgbClr val="2D2D2D"/>
                </a:solidFill>
                <a:latin typeface="Calibri" panose="020F0502020204030204" pitchFamily="34" charset="0"/>
                <a:ea typeface="Times New Roman" panose="02020603050405020304" pitchFamily="18" charset="0"/>
                <a:cs typeface="Arial" panose="020B0604020202020204" pitchFamily="34" charset="0"/>
              </a:rPr>
              <a:t>ý</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robkov </a:t>
            </a:r>
            <a:r>
              <a:rPr lang="sk-SK" dirty="0">
                <a:solidFill>
                  <a:srgbClr val="000000"/>
                </a:solidFill>
                <a:latin typeface="Calibri" panose="020F0502020204030204" pitchFamily="34" charset="0"/>
                <a:ea typeface="Times New Roman" panose="02020603050405020304" pitchFamily="18" charset="0"/>
              </a:rPr>
              <a:t>sa vykonával prísny </a:t>
            </a:r>
            <a:r>
              <a:rPr lang="sk-SK" dirty="0" smtClean="0">
                <a:solidFill>
                  <a:srgbClr val="000000"/>
                </a:solidFill>
                <a:latin typeface="Calibri" panose="020F0502020204030204" pitchFamily="34" charset="0"/>
                <a:ea typeface="Times New Roman" panose="02020603050405020304" pitchFamily="18" charset="0"/>
              </a:rPr>
              <a:t>dozor. Starý </a:t>
            </a:r>
            <a:r>
              <a:rPr lang="sk-SK" dirty="0">
                <a:solidFill>
                  <a:srgbClr val="000000"/>
                </a:solidFill>
                <a:latin typeface="Calibri" panose="020F0502020204030204" pitchFamily="34" charset="0"/>
                <a:ea typeface="Times New Roman" panose="02020603050405020304" pitchFamily="18" charset="0"/>
                <a:cs typeface="Arial" panose="020B0604020202020204" pitchFamily="34" charset="0"/>
              </a:rPr>
              <a:t>chlieb </a:t>
            </a:r>
            <a:r>
              <a:rPr lang="sk-SK" dirty="0">
                <a:solidFill>
                  <a:srgbClr val="000000"/>
                </a:solidFill>
                <a:latin typeface="Calibri" panose="020F0502020204030204" pitchFamily="34" charset="0"/>
                <a:ea typeface="Times New Roman" panose="02020603050405020304" pitchFamily="18" charset="0"/>
              </a:rPr>
              <a:t>mohli predávať len v stredu a sobotu a musel byť oddelený od čerstvého chleba. </a:t>
            </a:r>
            <a:endParaRPr lang="sk-SK" dirty="0" smtClean="0">
              <a:solidFill>
                <a:srgbClr val="000000"/>
              </a:solidFill>
              <a:latin typeface="Calibri" panose="020F0502020204030204" pitchFamily="34" charset="0"/>
              <a:ea typeface="Times New Roman" panose="02020603050405020304" pitchFamily="18" charset="0"/>
            </a:endParaRPr>
          </a:p>
          <a:p>
            <a:endParaRPr lang="sk-SK" dirty="0" smtClean="0">
              <a:solidFill>
                <a:srgbClr val="000000"/>
              </a:solidFill>
              <a:latin typeface="Calibri" panose="020F0502020204030204" pitchFamily="34" charset="0"/>
              <a:ea typeface="Times New Roman" panose="02020603050405020304" pitchFamily="18" charset="0"/>
            </a:endParaRPr>
          </a:p>
          <a:p>
            <a:r>
              <a:rPr lang="sk-SK" sz="2400" b="1" dirty="0" smtClean="0"/>
              <a:t>Nakresli </a:t>
            </a:r>
            <a:r>
              <a:rPr lang="sk-SK" sz="2400" b="1" dirty="0" smtClean="0"/>
              <a:t>znak </a:t>
            </a:r>
            <a:r>
              <a:rPr lang="sk-SK" sz="2400" b="1" dirty="0"/>
              <a:t>pekárstva:</a:t>
            </a:r>
            <a:endParaRPr lang="sk-SK" sz="2400" dirty="0"/>
          </a:p>
          <a:p>
            <a:r>
              <a:rPr lang="sk-SK" sz="2400" dirty="0"/>
              <a:t>bochník chleba, žemľa a praclík</a:t>
            </a:r>
          </a:p>
          <a:p>
            <a:r>
              <a:rPr lang="sk-SK" sz="2400" dirty="0"/>
              <a:t>Patrón cechu - </a:t>
            </a:r>
            <a:r>
              <a:rPr lang="sk-SK" sz="2400" dirty="0" smtClean="0"/>
              <a:t>sv. Alžbeta  </a:t>
            </a:r>
            <a:endParaRPr lang="sk-SK" sz="2400" dirty="0"/>
          </a:p>
        </p:txBody>
      </p:sp>
      <p:sp>
        <p:nvSpPr>
          <p:cNvPr id="6" name="Rectangle 4"/>
          <p:cNvSpPr>
            <a:spLocks noChangeArrowheads="1"/>
          </p:cNvSpPr>
          <p:nvPr/>
        </p:nvSpPr>
        <p:spPr bwMode="auto">
          <a:xfrm>
            <a:off x="5214942" y="4572008"/>
            <a:ext cx="3014670" cy="1714512"/>
          </a:xfrm>
          <a:prstGeom prst="rect">
            <a:avLst/>
          </a:prstGeom>
          <a:solidFill>
            <a:srgbClr val="FFFFFF"/>
          </a:solidFill>
          <a:ln w="9525">
            <a:solidFill>
              <a:srgbClr val="FF6600"/>
            </a:solidFill>
            <a:prstDash val="sysDot"/>
            <a:miter lim="800000"/>
            <a:headEnd/>
            <a:tailEnd/>
          </a:ln>
        </p:spPr>
        <p:txBody>
          <a:bodyPr vert="horz" wrap="square" lIns="91440" tIns="45720" rIns="91440" bIns="45720" numCol="1" anchor="t" anchorCtr="0" compatLnSpc="1">
            <a:prstTxWarp prst="textNoShape">
              <a:avLst/>
            </a:prstTxWarp>
          </a:bodyPr>
          <a:lstStyle/>
          <a:p>
            <a:endParaRPr lang="sk-SK" dirty="0"/>
          </a:p>
        </p:txBody>
      </p:sp>
    </p:spTree>
    <p:extLst>
      <p:ext uri="{BB962C8B-B14F-4D97-AF65-F5344CB8AC3E}">
        <p14:creationId xmlns:p14="http://schemas.microsoft.com/office/powerpoint/2010/main" xmlns="" val="1939488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Ako sa piekol chlieb kedysi </a:t>
            </a:r>
          </a:p>
        </p:txBody>
      </p:sp>
      <p:sp>
        <p:nvSpPr>
          <p:cNvPr id="3" name="Zástupný symbol obsahu 2"/>
          <p:cNvSpPr>
            <a:spLocks noGrp="1"/>
          </p:cNvSpPr>
          <p:nvPr>
            <p:ph idx="1"/>
          </p:nvPr>
        </p:nvSpPr>
        <p:spPr/>
        <p:txBody>
          <a:bodyPr/>
          <a:lstStyle/>
          <a:p>
            <a:pPr algn="ctr">
              <a:buNone/>
            </a:pPr>
            <a:r>
              <a:rPr lang="sk-SK" sz="2400" b="1" dirty="0" smtClean="0">
                <a:solidFill>
                  <a:srgbClr val="996633"/>
                </a:solidFill>
              </a:rPr>
              <a:t>Piataci si vyskúšali tradičné pečenie chleba v </a:t>
            </a:r>
            <a:r>
              <a:rPr lang="sk-SK" sz="2400" b="1" dirty="0" smtClean="0">
                <a:solidFill>
                  <a:srgbClr val="996633"/>
                </a:solidFill>
              </a:rPr>
              <a:t>domácnosti</a:t>
            </a:r>
            <a:endParaRPr lang="sk-SK" sz="2400" b="1" dirty="0" smtClean="0">
              <a:solidFill>
                <a:srgbClr val="996633"/>
              </a:solidFill>
            </a:endParaRPr>
          </a:p>
          <a:p>
            <a:endParaRPr lang="sk-SK" dirty="0"/>
          </a:p>
        </p:txBody>
      </p:sp>
      <p:pic>
        <p:nvPicPr>
          <p:cNvPr id="4" name="Obrázok 3" descr="P1130186 (500x375).jpg"/>
          <p:cNvPicPr>
            <a:picLocks noChangeAspect="1"/>
          </p:cNvPicPr>
          <p:nvPr/>
        </p:nvPicPr>
        <p:blipFill>
          <a:blip r:embed="rId2" cstate="print"/>
          <a:stretch>
            <a:fillRect/>
          </a:stretch>
        </p:blipFill>
        <p:spPr>
          <a:xfrm>
            <a:off x="642910" y="2285992"/>
            <a:ext cx="2376000" cy="1781999"/>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Obrázok 4" descr="P1130209 (500x375).jpg"/>
          <p:cNvPicPr>
            <a:picLocks noChangeAspect="1"/>
          </p:cNvPicPr>
          <p:nvPr/>
        </p:nvPicPr>
        <p:blipFill>
          <a:blip r:embed="rId3" cstate="print"/>
          <a:stretch>
            <a:fillRect/>
          </a:stretch>
        </p:blipFill>
        <p:spPr>
          <a:xfrm>
            <a:off x="3357554" y="2285992"/>
            <a:ext cx="2376000" cy="1781999"/>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ázok 5" descr="P1130196 (500x375).jpg"/>
          <p:cNvPicPr>
            <a:picLocks noChangeAspect="1"/>
          </p:cNvPicPr>
          <p:nvPr/>
        </p:nvPicPr>
        <p:blipFill>
          <a:blip r:embed="rId4" cstate="print"/>
          <a:stretch>
            <a:fillRect/>
          </a:stretch>
        </p:blipFill>
        <p:spPr>
          <a:xfrm>
            <a:off x="6072198" y="2285992"/>
            <a:ext cx="2376000" cy="1781999"/>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Zástupný symbol obrázka 16" descr="2013-10-14 14.09.58 (500x375).jpg"/>
          <p:cNvPicPr>
            <a:picLocks noChangeAspect="1"/>
          </p:cNvPicPr>
          <p:nvPr/>
        </p:nvPicPr>
        <p:blipFill>
          <a:blip r:embed="rId5" cstate="print"/>
          <a:srcRect/>
          <a:stretch>
            <a:fillRect/>
          </a:stretch>
        </p:blipFill>
        <p:spPr>
          <a:xfrm>
            <a:off x="642910" y="4429132"/>
            <a:ext cx="2376000" cy="1782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Obrázok 7" descr="2013-10-14 14.50.46 (500x375).jpg"/>
          <p:cNvPicPr>
            <a:picLocks noChangeAspect="1"/>
          </p:cNvPicPr>
          <p:nvPr/>
        </p:nvPicPr>
        <p:blipFill>
          <a:blip r:embed="rId6" cstate="print"/>
          <a:stretch>
            <a:fillRect/>
          </a:stretch>
        </p:blipFill>
        <p:spPr>
          <a:xfrm>
            <a:off x="3357554" y="4429132"/>
            <a:ext cx="2376000" cy="1782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Obrázok 8" descr="2013-10-14 15.23.46 (500x375).jpg"/>
          <p:cNvPicPr>
            <a:picLocks noChangeAspect="1"/>
          </p:cNvPicPr>
          <p:nvPr/>
        </p:nvPicPr>
        <p:blipFill>
          <a:blip r:embed="rId7" cstate="print"/>
          <a:stretch>
            <a:fillRect/>
          </a:stretch>
        </p:blipFill>
        <p:spPr>
          <a:xfrm>
            <a:off x="6072198" y="4429132"/>
            <a:ext cx="2376000" cy="1782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Názorné učenie o obilninách</a:t>
            </a:r>
            <a:endParaRPr lang="sk-SK" sz="4000" b="1" dirty="0" smtClean="0">
              <a:ln w="11430"/>
              <a:solidFill>
                <a:srgbClr val="FFC000"/>
              </a:solidFill>
              <a:effectLst>
                <a:outerShdw blurRad="80000" dist="40000" dir="5040000" algn="tl">
                  <a:srgbClr val="000000">
                    <a:alpha val="30000"/>
                  </a:srgbClr>
                </a:outerShdw>
              </a:effectLst>
            </a:endParaRPr>
          </a:p>
        </p:txBody>
      </p:sp>
      <p:pic>
        <p:nvPicPr>
          <p:cNvPr id="5" name="múka.wmv">
            <a:hlinkClick r:id="" action="ppaction://media"/>
          </p:cNvPr>
          <p:cNvPicPr>
            <a:picLocks noGrp="1" noRot="1" noChangeAspect="1"/>
          </p:cNvPicPr>
          <p:nvPr>
            <p:ph idx="1"/>
            <a:videoFile r:link="rId1"/>
          </p:nvPr>
        </p:nvPicPr>
        <p:blipFill>
          <a:blip r:embed="rId3" cstate="print"/>
          <a:stretch>
            <a:fillRect/>
          </a:stretch>
        </p:blipFill>
        <p:spPr>
          <a:xfrm>
            <a:off x="3238500" y="2911475"/>
            <a:ext cx="2667000" cy="1905000"/>
          </a:xfrm>
          <a:prstGeom prst="rect">
            <a:avLst/>
          </a:prstGeom>
        </p:spPr>
      </p:pic>
      <p:pic>
        <p:nvPicPr>
          <p:cNvPr id="6" name="Obrázok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786578" y="4857760"/>
            <a:ext cx="1317200" cy="1239172"/>
          </a:xfrm>
          <a:prstGeom prst="rect">
            <a:avLst/>
          </a:prstGeom>
        </p:spPr>
      </p:pic>
      <p:sp>
        <p:nvSpPr>
          <p:cNvPr id="7" name="Zástupný symbol obsahu 2"/>
          <p:cNvSpPr txBox="1">
            <a:spLocks/>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sk-SK" sz="2400" b="1" i="0" u="none" strike="noStrike" kern="1200" cap="none" spc="0" normalizeH="0" baseline="0" noProof="0" dirty="0" smtClean="0">
                <a:ln>
                  <a:noFill/>
                </a:ln>
                <a:solidFill>
                  <a:srgbClr val="996633"/>
                </a:solidFill>
                <a:effectLst/>
                <a:uLnTx/>
                <a:uFillTx/>
                <a:latin typeface="+mn-lt"/>
                <a:ea typeface="+mn-ea"/>
                <a:cs typeface="+mn-cs"/>
              </a:rPr>
              <a:t>Žiaci poznávali obilniny a produkty </a:t>
            </a:r>
            <a:r>
              <a:rPr lang="sk-SK" sz="2400" b="1" dirty="0" smtClean="0">
                <a:solidFill>
                  <a:srgbClr val="996633"/>
                </a:solidFill>
              </a:rPr>
              <a:t>z</a:t>
            </a:r>
            <a:r>
              <a:rPr kumimoji="0" lang="sk-SK" sz="2400" b="1" i="0" u="none" strike="noStrike" kern="1200" cap="none" spc="0" normalizeH="0" baseline="0" noProof="0" dirty="0" smtClean="0">
                <a:ln>
                  <a:noFill/>
                </a:ln>
                <a:solidFill>
                  <a:srgbClr val="996633"/>
                </a:solidFill>
                <a:effectLst/>
                <a:uLnTx/>
                <a:uFillTx/>
                <a:latin typeface="+mn-lt"/>
                <a:ea typeface="+mn-ea"/>
                <a:cs typeface="+mn-cs"/>
              </a:rPr>
              <a:t> obilnín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Názorné učenie o pečení chleba</a:t>
            </a:r>
            <a:endParaRPr lang="sk-SK" sz="4000" b="1" dirty="0" smtClean="0">
              <a:ln w="11430"/>
              <a:solidFill>
                <a:srgbClr val="FFC000"/>
              </a:solidFill>
              <a:effectLst>
                <a:outerShdw blurRad="80000" dist="40000" dir="5040000" algn="tl">
                  <a:srgbClr val="000000">
                    <a:alpha val="30000"/>
                  </a:srgbClr>
                </a:outerShdw>
              </a:effectLst>
            </a:endParaRPr>
          </a:p>
        </p:txBody>
      </p:sp>
      <p:pic>
        <p:nvPicPr>
          <p:cNvPr id="6" name="pekáreň.wmv">
            <a:hlinkClick r:id="" action="ppaction://media"/>
          </p:cNvPr>
          <p:cNvPicPr>
            <a:picLocks noGrp="1" noRot="1" noChangeAspect="1"/>
          </p:cNvPicPr>
          <p:nvPr>
            <p:ph idx="1"/>
            <a:videoFile r:link="rId1"/>
          </p:nvPr>
        </p:nvPicPr>
        <p:blipFill>
          <a:blip r:embed="rId3" cstate="print"/>
          <a:stretch>
            <a:fillRect/>
          </a:stretch>
        </p:blipFill>
        <p:spPr>
          <a:xfrm>
            <a:off x="3238500" y="2911475"/>
            <a:ext cx="2667000" cy="1905000"/>
          </a:xfrm>
          <a:prstGeom prst="rect">
            <a:avLst/>
          </a:prstGeom>
        </p:spPr>
      </p:pic>
      <p:pic>
        <p:nvPicPr>
          <p:cNvPr id="7" name="Obrázok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786578" y="4857760"/>
            <a:ext cx="1317200" cy="1239172"/>
          </a:xfrm>
          <a:prstGeom prst="rect">
            <a:avLst/>
          </a:prstGeom>
        </p:spPr>
      </p:pic>
      <p:sp>
        <p:nvSpPr>
          <p:cNvPr id="8" name="Zástupný symbol obsahu 2"/>
          <p:cNvSpPr txBox="1">
            <a:spLocks/>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sk-SK" sz="2400" b="1" i="0" u="none" strike="noStrike" kern="1200" cap="none" spc="0" normalizeH="0" baseline="0" noProof="0" dirty="0" smtClean="0">
                <a:ln>
                  <a:noFill/>
                </a:ln>
                <a:solidFill>
                  <a:srgbClr val="996633"/>
                </a:solidFill>
                <a:effectLst/>
                <a:uLnTx/>
                <a:uFillTx/>
                <a:latin typeface="+mn-lt"/>
                <a:ea typeface="+mn-ea"/>
                <a:cs typeface="+mn-cs"/>
              </a:rPr>
              <a:t>Žiaci sledovali proces pečenia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4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Ako sa pečie chlieb dnes</a:t>
            </a:r>
          </a:p>
        </p:txBody>
      </p:sp>
      <p:sp>
        <p:nvSpPr>
          <p:cNvPr id="3" name="Zástupný symbol obsahu 2"/>
          <p:cNvSpPr>
            <a:spLocks noGrp="1"/>
          </p:cNvSpPr>
          <p:nvPr>
            <p:ph idx="1"/>
          </p:nvPr>
        </p:nvSpPr>
        <p:spPr/>
        <p:txBody>
          <a:bodyPr>
            <a:normAutofit/>
          </a:bodyPr>
          <a:lstStyle/>
          <a:p>
            <a:pPr algn="ctr">
              <a:buNone/>
            </a:pPr>
            <a:r>
              <a:rPr lang="sk-SK" sz="2400" b="1" dirty="0" smtClean="0">
                <a:solidFill>
                  <a:srgbClr val="996633"/>
                </a:solidFill>
              </a:rPr>
              <a:t>Štvrtáci si vyskúšali domácu pekárničku </a:t>
            </a:r>
            <a:r>
              <a:rPr lang="sk-SK" sz="2400" b="1" dirty="0" smtClean="0">
                <a:solidFill>
                  <a:srgbClr val="996633"/>
                </a:solidFill>
              </a:rPr>
              <a:t>chleba</a:t>
            </a:r>
            <a:endParaRPr lang="sk-SK" sz="2400" b="1" dirty="0" smtClean="0">
              <a:solidFill>
                <a:srgbClr val="996633"/>
              </a:solidFill>
            </a:endParaRPr>
          </a:p>
        </p:txBody>
      </p:sp>
      <p:pic>
        <p:nvPicPr>
          <p:cNvPr id="4" name="Obrázok 3" descr="P8220025 (500x375).jpg"/>
          <p:cNvPicPr>
            <a:picLocks noChangeAspect="1"/>
          </p:cNvPicPr>
          <p:nvPr/>
        </p:nvPicPr>
        <p:blipFill>
          <a:blip r:embed="rId2" cstate="print"/>
          <a:stretch>
            <a:fillRect/>
          </a:stretch>
        </p:blipFill>
        <p:spPr>
          <a:xfrm>
            <a:off x="714348" y="2357429"/>
            <a:ext cx="2448000" cy="183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Zástupný symbol obrázka 6" descr="P8220015 (375x500).jpg"/>
          <p:cNvPicPr>
            <a:picLocks noChangeAspect="1"/>
          </p:cNvPicPr>
          <p:nvPr/>
        </p:nvPicPr>
        <p:blipFill>
          <a:blip r:embed="rId3" cstate="print"/>
          <a:srcRect t="21875" b="21875"/>
          <a:stretch>
            <a:fillRect/>
          </a:stretch>
        </p:blipFill>
        <p:spPr>
          <a:xfrm>
            <a:off x="6215074" y="4500570"/>
            <a:ext cx="2448000" cy="183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ázok 5" descr="P8220019 (375x500).jpg"/>
          <p:cNvPicPr>
            <a:picLocks noChangeAspect="1"/>
          </p:cNvPicPr>
          <p:nvPr/>
        </p:nvPicPr>
        <p:blipFill>
          <a:blip r:embed="rId4" cstate="print"/>
          <a:stretch>
            <a:fillRect/>
          </a:stretch>
        </p:blipFill>
        <p:spPr>
          <a:xfrm>
            <a:off x="3428992" y="3071810"/>
            <a:ext cx="2448000" cy="3264001"/>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Obrázok 6" descr="P8220020 (500x375).jpg"/>
          <p:cNvPicPr>
            <a:picLocks noChangeAspect="1"/>
          </p:cNvPicPr>
          <p:nvPr/>
        </p:nvPicPr>
        <p:blipFill>
          <a:blip r:embed="rId5" cstate="print"/>
          <a:stretch>
            <a:fillRect/>
          </a:stretch>
        </p:blipFill>
        <p:spPr>
          <a:xfrm>
            <a:off x="714348" y="4500570"/>
            <a:ext cx="2448000" cy="183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Obrázok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29454" y="2643182"/>
            <a:ext cx="1089391" cy="102485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Exkurzia v pekárni</a:t>
            </a:r>
            <a:endParaRPr lang="sk-SK" b="1" dirty="0">
              <a:ln w="11430"/>
              <a:solidFill>
                <a:srgbClr val="FFC000"/>
              </a:solidFill>
              <a:effectLst>
                <a:outerShdw blurRad="80000" dist="40000" dir="5040000" algn="tl">
                  <a:srgbClr val="000000">
                    <a:alpha val="30000"/>
                  </a:srgbClr>
                </a:outerShdw>
              </a:effectLst>
            </a:endParaRPr>
          </a:p>
        </p:txBody>
      </p:sp>
      <p:sp>
        <p:nvSpPr>
          <p:cNvPr id="4" name="Zástupný symbol textu 3"/>
          <p:cNvSpPr>
            <a:spLocks noGrp="1"/>
          </p:cNvSpPr>
          <p:nvPr>
            <p:ph idx="1"/>
          </p:nvPr>
        </p:nvSpPr>
        <p:spPr>
          <a:xfrm>
            <a:off x="285720" y="1428736"/>
            <a:ext cx="8572560" cy="4697427"/>
          </a:xfrm>
        </p:spPr>
        <p:txBody>
          <a:bodyPr>
            <a:noAutofit/>
          </a:bodyPr>
          <a:lstStyle/>
          <a:p>
            <a:pPr algn="ctr"/>
            <a:r>
              <a:rPr lang="sk-SK" sz="2400" b="1" dirty="0" smtClean="0">
                <a:solidFill>
                  <a:srgbClr val="996633"/>
                </a:solidFill>
              </a:rPr>
              <a:t>Tretiaci navštívili miestnu </a:t>
            </a:r>
            <a:r>
              <a:rPr lang="sk-SK" sz="2400" b="1" dirty="0" smtClean="0">
                <a:solidFill>
                  <a:srgbClr val="996633"/>
                </a:solidFill>
              </a:rPr>
              <a:t>pekáreň. Zážitkové </a:t>
            </a:r>
            <a:r>
              <a:rPr lang="sk-SK" sz="2400" b="1" dirty="0" smtClean="0">
                <a:solidFill>
                  <a:srgbClr val="996633"/>
                </a:solidFill>
              </a:rPr>
              <a:t>učenie zanecháva trvalé vedomosti, v tomto prípade o </a:t>
            </a:r>
            <a:r>
              <a:rPr lang="sk-SK" sz="2400" b="1" dirty="0" smtClean="0">
                <a:solidFill>
                  <a:srgbClr val="996633"/>
                </a:solidFill>
              </a:rPr>
              <a:t>tom, </a:t>
            </a:r>
            <a:r>
              <a:rPr lang="sk-SK" sz="2400" b="1" dirty="0" smtClean="0">
                <a:solidFill>
                  <a:srgbClr val="996633"/>
                </a:solidFill>
              </a:rPr>
              <a:t>ako sa pečie chlieb.</a:t>
            </a:r>
            <a:endParaRPr lang="sk-SK" sz="2400" b="1" dirty="0">
              <a:solidFill>
                <a:srgbClr val="996633"/>
              </a:solidFill>
            </a:endParaRPr>
          </a:p>
        </p:txBody>
      </p:sp>
      <p:pic>
        <p:nvPicPr>
          <p:cNvPr id="12" name="Obrázok 11" descr="pekáreň small (2) (500x375).jpg"/>
          <p:cNvPicPr>
            <a:picLocks noChangeAspect="1"/>
          </p:cNvPicPr>
          <p:nvPr/>
        </p:nvPicPr>
        <p:blipFill>
          <a:blip r:embed="rId2" cstate="print"/>
          <a:stretch>
            <a:fillRect/>
          </a:stretch>
        </p:blipFill>
        <p:spPr>
          <a:xfrm>
            <a:off x="4857752" y="4572008"/>
            <a:ext cx="2543999" cy="1908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Obrázok 13" descr="pekáreň small (5) (500x375).jpg"/>
          <p:cNvPicPr>
            <a:picLocks noChangeAspect="1"/>
          </p:cNvPicPr>
          <p:nvPr/>
        </p:nvPicPr>
        <p:blipFill>
          <a:blip r:embed="rId3" cstate="print"/>
          <a:stretch>
            <a:fillRect/>
          </a:stretch>
        </p:blipFill>
        <p:spPr>
          <a:xfrm>
            <a:off x="5857884" y="2357430"/>
            <a:ext cx="2543999" cy="1908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Obrázok 14" descr="pekáreň small (6) (500x375).jpg"/>
          <p:cNvPicPr>
            <a:picLocks noChangeAspect="1"/>
          </p:cNvPicPr>
          <p:nvPr/>
        </p:nvPicPr>
        <p:blipFill>
          <a:blip r:embed="rId4" cstate="print"/>
          <a:stretch>
            <a:fillRect/>
          </a:stretch>
        </p:blipFill>
        <p:spPr>
          <a:xfrm>
            <a:off x="857224" y="2357430"/>
            <a:ext cx="2543999" cy="1908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Obrázok 15" descr="pekáreň small (7) (500x375).jpg"/>
          <p:cNvPicPr>
            <a:picLocks noChangeAspect="1"/>
          </p:cNvPicPr>
          <p:nvPr/>
        </p:nvPicPr>
        <p:blipFill>
          <a:blip r:embed="rId5" cstate="print"/>
          <a:stretch>
            <a:fillRect/>
          </a:stretch>
        </p:blipFill>
        <p:spPr>
          <a:xfrm>
            <a:off x="1928794" y="4572008"/>
            <a:ext cx="2543999" cy="1908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Obrázok 1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143372" y="2928934"/>
            <a:ext cx="1089391" cy="102485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4257195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Anketa Naše stravovacie návyky</a:t>
            </a:r>
          </a:p>
        </p:txBody>
      </p:sp>
      <p:sp>
        <p:nvSpPr>
          <p:cNvPr id="3" name="Zástupný symbol obsahu 2"/>
          <p:cNvSpPr>
            <a:spLocks noGrp="1"/>
          </p:cNvSpPr>
          <p:nvPr>
            <p:ph idx="1"/>
          </p:nvPr>
        </p:nvSpPr>
        <p:spPr>
          <a:xfrm>
            <a:off x="457200" y="1357298"/>
            <a:ext cx="8229600" cy="5286412"/>
          </a:xfrm>
        </p:spPr>
        <p:txBody>
          <a:bodyPr>
            <a:normAutofit fontScale="92500" lnSpcReduction="20000"/>
          </a:bodyPr>
          <a:lstStyle/>
          <a:p>
            <a:pPr>
              <a:buNone/>
            </a:pPr>
            <a:r>
              <a:rPr lang="sk-SK" sz="2100" b="1" dirty="0" smtClean="0">
                <a:solidFill>
                  <a:srgbClr val="996633"/>
                </a:solidFill>
              </a:rPr>
              <a:t>Anketu zostavili a zrealizovali vo všetkých ročníkoch. Následne ju vyhodnotili.</a:t>
            </a:r>
          </a:p>
          <a:p>
            <a:endParaRPr lang="sk-SK" sz="2300" b="1" dirty="0" smtClean="0"/>
          </a:p>
          <a:p>
            <a:pPr>
              <a:buNone/>
            </a:pPr>
            <a:r>
              <a:rPr lang="sk-SK" sz="2300" b="1" dirty="0" smtClean="0"/>
              <a:t>Chlieb </a:t>
            </a:r>
            <a:r>
              <a:rPr lang="sk-SK" sz="2300" b="1" dirty="0" smtClean="0"/>
              <a:t>je dar Zeme – ranná anketa</a:t>
            </a:r>
          </a:p>
          <a:p>
            <a:pPr>
              <a:buNone/>
            </a:pPr>
            <a:r>
              <a:rPr lang="sk-SK" sz="2400" dirty="0" smtClean="0"/>
              <a:t>Anketový lístok</a:t>
            </a:r>
          </a:p>
          <a:p>
            <a:pPr>
              <a:buNone/>
            </a:pPr>
            <a:r>
              <a:rPr lang="sk-SK" sz="2400" dirty="0" smtClean="0"/>
              <a:t>Trieda: _____________</a:t>
            </a:r>
          </a:p>
          <a:p>
            <a:pPr>
              <a:buNone/>
            </a:pPr>
            <a:r>
              <a:rPr lang="sk-SK" sz="2400" dirty="0" smtClean="0"/>
              <a:t>Počet prítomných žiakov: ________________</a:t>
            </a:r>
          </a:p>
          <a:p>
            <a:pPr>
              <a:buNone/>
            </a:pPr>
            <a:r>
              <a:rPr lang="sk-SK" sz="2400" dirty="0" smtClean="0"/>
              <a:t>1. Koľkí žiaci majú na desiatu chlieb alebo pečivo?</a:t>
            </a:r>
          </a:p>
          <a:p>
            <a:pPr>
              <a:buNone/>
            </a:pPr>
            <a:r>
              <a:rPr lang="sk-SK" sz="2400" dirty="0" smtClean="0"/>
              <a:t>2</a:t>
            </a:r>
            <a:r>
              <a:rPr lang="sk-SK" sz="2400" dirty="0" smtClean="0"/>
              <a:t>. Koľkí žiaci majú celozrnný chlieb / pečivo?</a:t>
            </a:r>
          </a:p>
          <a:p>
            <a:pPr>
              <a:buNone/>
            </a:pPr>
            <a:r>
              <a:rPr lang="sk-SK" sz="2400" dirty="0" smtClean="0"/>
              <a:t>3</a:t>
            </a:r>
            <a:r>
              <a:rPr lang="sk-SK" sz="2400" dirty="0" smtClean="0"/>
              <a:t>. Koľkí z vás (s rodičmi) pekávate chlieb doma?</a:t>
            </a:r>
          </a:p>
          <a:p>
            <a:pPr>
              <a:buNone/>
            </a:pPr>
            <a:r>
              <a:rPr lang="sk-SK" sz="2400" dirty="0" smtClean="0"/>
              <a:t>4</a:t>
            </a:r>
            <a:r>
              <a:rPr lang="sk-SK" sz="2400" dirty="0" smtClean="0"/>
              <a:t>. Koľkí z vás majú radšej </a:t>
            </a:r>
            <a:r>
              <a:rPr lang="sk-SK" sz="2400" dirty="0" smtClean="0"/>
              <a:t>chlieb </a:t>
            </a:r>
            <a:r>
              <a:rPr lang="sk-SK" sz="2400" dirty="0" smtClean="0"/>
              <a:t>/ pečivo:</a:t>
            </a:r>
          </a:p>
          <a:p>
            <a:pPr lvl="1">
              <a:buNone/>
            </a:pPr>
            <a:r>
              <a:rPr lang="sk-SK" sz="2000" dirty="0" smtClean="0"/>
              <a:t>a) na slano – s maslom</a:t>
            </a:r>
            <a:r>
              <a:rPr lang="sk-SK" sz="2000" dirty="0" smtClean="0"/>
              <a:t>, syrom</a:t>
            </a:r>
            <a:r>
              <a:rPr lang="sk-SK" sz="2000" dirty="0" smtClean="0"/>
              <a:t>, šunkou...</a:t>
            </a:r>
          </a:p>
          <a:p>
            <a:pPr lvl="1">
              <a:buNone/>
            </a:pPr>
            <a:r>
              <a:rPr lang="sk-SK" sz="2000" dirty="0" smtClean="0"/>
              <a:t>b</a:t>
            </a:r>
            <a:r>
              <a:rPr lang="sk-SK" sz="2000" dirty="0" smtClean="0"/>
              <a:t>) na sladko – s džemom</a:t>
            </a:r>
            <a:r>
              <a:rPr lang="sk-SK" sz="2000" dirty="0" smtClean="0"/>
              <a:t>, medom</a:t>
            </a:r>
            <a:r>
              <a:rPr lang="sk-SK" sz="2000" dirty="0" smtClean="0"/>
              <a:t>, </a:t>
            </a:r>
            <a:r>
              <a:rPr lang="sk-SK" sz="2000" dirty="0" err="1" smtClean="0"/>
              <a:t>nutelou</a:t>
            </a:r>
            <a:r>
              <a:rPr lang="sk-SK" sz="2000" dirty="0" smtClean="0"/>
              <a:t>...</a:t>
            </a:r>
          </a:p>
          <a:p>
            <a:pPr>
              <a:buNone/>
            </a:pPr>
            <a:r>
              <a:rPr lang="sk-SK" sz="2400" dirty="0" smtClean="0"/>
              <a:t>5</a:t>
            </a:r>
            <a:r>
              <a:rPr lang="sk-SK" sz="2400" dirty="0" smtClean="0"/>
              <a:t>. Koľkí z vás robíte doma zo staršieho chleba </a:t>
            </a:r>
            <a:r>
              <a:rPr lang="sk-SK" sz="2400" dirty="0" smtClean="0"/>
              <a:t>hrianky</a:t>
            </a:r>
            <a:r>
              <a:rPr lang="sk-SK" sz="2400" dirty="0" smtClean="0"/>
              <a:t>, chlieb vo vajci...?</a:t>
            </a:r>
          </a:p>
          <a:p>
            <a:pPr>
              <a:buNone/>
            </a:pPr>
            <a:r>
              <a:rPr lang="sk-SK" sz="2400" dirty="0" smtClean="0"/>
              <a:t>6</a:t>
            </a:r>
            <a:r>
              <a:rPr lang="sk-SK" sz="2400" dirty="0" smtClean="0"/>
              <a:t>. Koľkí z vás dávate zvyšný </a:t>
            </a:r>
            <a:r>
              <a:rPr lang="sk-SK" sz="2400" dirty="0" smtClean="0"/>
              <a:t>starší </a:t>
            </a:r>
            <a:r>
              <a:rPr lang="sk-SK" sz="2400" dirty="0" smtClean="0"/>
              <a:t>chlieb:</a:t>
            </a:r>
          </a:p>
          <a:p>
            <a:pPr lvl="1">
              <a:buNone/>
            </a:pPr>
            <a:r>
              <a:rPr lang="sk-SK" sz="2000" dirty="0" smtClean="0"/>
              <a:t>a) do bežného </a:t>
            </a:r>
            <a:r>
              <a:rPr lang="sk-SK" sz="2000" dirty="0" smtClean="0"/>
              <a:t>odpadu (</a:t>
            </a:r>
            <a:r>
              <a:rPr lang="sk-SK" sz="2000" dirty="0" smtClean="0"/>
              <a:t>do koša)</a:t>
            </a:r>
          </a:p>
          <a:p>
            <a:pPr lvl="1">
              <a:buNone/>
            </a:pPr>
            <a:r>
              <a:rPr lang="sk-SK" sz="2000" dirty="0" smtClean="0"/>
              <a:t>b</a:t>
            </a:r>
            <a:r>
              <a:rPr lang="sk-SK" sz="2000" dirty="0" smtClean="0"/>
              <a:t>) pre domáce zvieratá</a:t>
            </a:r>
          </a:p>
          <a:p>
            <a:endParaRPr lang="sk-SK" sz="2400" dirty="0"/>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15140" y="2071678"/>
            <a:ext cx="1571636" cy="147853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Vyhodnotenie ankety</a:t>
            </a:r>
          </a:p>
        </p:txBody>
      </p:sp>
      <p:graphicFrame>
        <p:nvGraphicFramePr>
          <p:cNvPr id="4" name="Zástupný symbol obsahu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Vyhodnotenie ankety</a:t>
            </a:r>
          </a:p>
        </p:txBody>
      </p:sp>
      <p:graphicFrame>
        <p:nvGraphicFramePr>
          <p:cNvPr id="4" name="Zástupný symbol obsahu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Počítanie s témou chleba</a:t>
            </a:r>
          </a:p>
        </p:txBody>
      </p:sp>
      <p:sp>
        <p:nvSpPr>
          <p:cNvPr id="3" name="Zástupný symbol obsahu 2"/>
          <p:cNvSpPr>
            <a:spLocks noGrp="1"/>
          </p:cNvSpPr>
          <p:nvPr>
            <p:ph idx="1"/>
          </p:nvPr>
        </p:nvSpPr>
        <p:spPr>
          <a:xfrm>
            <a:off x="500034" y="1214422"/>
            <a:ext cx="8229600" cy="5429288"/>
          </a:xfrm>
        </p:spPr>
        <p:txBody>
          <a:bodyPr>
            <a:normAutofit fontScale="25000" lnSpcReduction="20000"/>
          </a:bodyPr>
          <a:lstStyle/>
          <a:p>
            <a:r>
              <a:rPr lang="sk-SK" sz="7600" b="1" dirty="0" err="1" smtClean="0">
                <a:solidFill>
                  <a:srgbClr val="996633"/>
                </a:solidFill>
              </a:rPr>
              <a:t>Chlebíkové</a:t>
            </a:r>
            <a:r>
              <a:rPr lang="sk-SK" sz="7600" b="1" dirty="0" smtClean="0">
                <a:solidFill>
                  <a:srgbClr val="996633"/>
                </a:solidFill>
              </a:rPr>
              <a:t> počítanie</a:t>
            </a:r>
          </a:p>
          <a:p>
            <a:pPr lvl="0"/>
            <a:r>
              <a:rPr lang="sk-SK" sz="5200" dirty="0" smtClean="0"/>
              <a:t>Bol som ráno na nákupe s </a:t>
            </a:r>
            <a:r>
              <a:rPr lang="sk-SK" sz="5200" dirty="0" smtClean="0"/>
              <a:t>mamou </a:t>
            </a:r>
            <a:r>
              <a:rPr lang="sk-SK" sz="5200" dirty="0" smtClean="0"/>
              <a:t>a keďže na popoludnie sme plánovali rodinnú </a:t>
            </a:r>
            <a:r>
              <a:rPr lang="sk-SK" sz="5200" dirty="0" err="1" smtClean="0"/>
              <a:t>grilovačku</a:t>
            </a:r>
            <a:r>
              <a:rPr lang="sk-SK" sz="5200" dirty="0" smtClean="0"/>
              <a:t> a víkend ešte len začal, museli sme nakúpiť veľa pečiva. Spolu sme kúpili dva 1500-gramové zemiakové chleby, 2 polkilové celozrnné chleby, 5 obyčajných  a 7 grahamových rožkov. Jeden rožok váži 100 gramov. Kúpili sme aj  ¾-kilovú vianočku, 2 makové buchty po 150 gramov a 4 škoricové hniezda, ktoré spolu vážili 40,5 dekagramov. Celý „pečivový“ nákup som niesol ja. Koľko kilogramov vážil môj nákup?</a:t>
            </a:r>
          </a:p>
          <a:p>
            <a:pPr lvl="0"/>
            <a:r>
              <a:rPr lang="sk-SK" sz="5200" dirty="0" smtClean="0"/>
              <a:t>Pekárenská pec v tvare kvádra potrebuje nový náter. Zadná strana pece a podstava sa nenatiera. Na prednú stranu sa použije dvojitý náter.  Pec je vysoká 2 m, široká 1,5 m a jej hĺbka je 750 cm.  Jedno kilogramové balenie farby vystačí na 6 m².   Vypočítaj:</a:t>
            </a:r>
          </a:p>
          <a:p>
            <a:pPr lvl="1"/>
            <a:r>
              <a:rPr lang="sk-SK" sz="4800" dirty="0" smtClean="0"/>
              <a:t>koľko m² budeme natierať farbou a koľko zostane bez </a:t>
            </a:r>
            <a:r>
              <a:rPr lang="sk-SK" sz="4800" dirty="0" smtClean="0"/>
              <a:t>náteru?</a:t>
            </a:r>
            <a:endParaRPr lang="sk-SK" sz="4800" dirty="0" smtClean="0"/>
          </a:p>
          <a:p>
            <a:pPr lvl="1"/>
            <a:r>
              <a:rPr lang="sk-SK" sz="4800" dirty="0" smtClean="0"/>
              <a:t>koľko kg farby potrebujeme na </a:t>
            </a:r>
            <a:r>
              <a:rPr lang="sk-SK" sz="4800" dirty="0" smtClean="0"/>
              <a:t>náter?</a:t>
            </a:r>
            <a:endParaRPr lang="sk-SK" sz="4800" dirty="0" smtClean="0"/>
          </a:p>
          <a:p>
            <a:pPr lvl="1"/>
            <a:r>
              <a:rPr lang="sk-SK" sz="4800" dirty="0" smtClean="0"/>
              <a:t>koľko balení farby musíme </a:t>
            </a:r>
            <a:r>
              <a:rPr lang="sk-SK" sz="4800" dirty="0" smtClean="0"/>
              <a:t>kúpiť?</a:t>
            </a:r>
            <a:endParaRPr lang="sk-SK" sz="4800" dirty="0" smtClean="0"/>
          </a:p>
          <a:p>
            <a:pPr lvl="0"/>
            <a:r>
              <a:rPr lang="sk-SK" sz="5200" dirty="0" smtClean="0"/>
              <a:t>Do jednej prepravky sa zmestí 50 obyčajných rožkov alebo 10 pecňov chleba. Pekárske auto malo naložené 35 prepraviek s chlebom a 43 prepraviek s rožkami. Vypočítaj, koľko pecňov chleba a koľko kusov rožkov viezlo pekárenské auto.</a:t>
            </a:r>
          </a:p>
          <a:p>
            <a:pPr lvl="0"/>
            <a:r>
              <a:rPr lang="sk-SK" sz="5200" dirty="0" smtClean="0"/>
              <a:t>Pekárenské auto viezlo pečivo do 2 predajní. Do jednej prepravky sa zmestí 50 obyčajných rožkov alebo 10 pecňov chleba. Pekárske auto malo naložené 35 prepraviek s chlebom a 43 prepraviek s rožkami. V prvej predajni zložili 14 prepraviek chleba a 21 prepraviek rožkov. Vypočítaj, koľko pecňov chleba a koľko kusov rožkov zložili v druhej predajni.</a:t>
            </a:r>
          </a:p>
          <a:p>
            <a:pPr lvl="0"/>
            <a:r>
              <a:rPr lang="sk-SK" sz="5200" dirty="0" smtClean="0"/>
              <a:t>Naša domáca pekárnička pečie chlieb v tvare kvádra. Ten je dlhý 25 cm, vysoký 15 cm a široký 12 cm.  Na raňajky som si natrel jeden plátok z tohto chleba tvarohovou nátierkou. Akú plochu v cm² som natrel?</a:t>
            </a:r>
          </a:p>
          <a:p>
            <a:pPr lvl="0"/>
            <a:r>
              <a:rPr lang="sk-SK" sz="5200" dirty="0" smtClean="0"/>
              <a:t>Nádoba na miesenie chleba v pekárni má tvar valca. Je vysoká 1,45 m a jej priemer je 85 centimetrov. Koľko litrov cesta sa v nej miesi, keď 20 cm od vrchu musí zostať voľných?</a:t>
            </a:r>
          </a:p>
          <a:p>
            <a:pPr lvl="0"/>
            <a:r>
              <a:rPr lang="sk-SK" sz="5200" dirty="0" smtClean="0"/>
              <a:t>Jeden peceň chleba váži 750 gramov a maková buchta 115 gramov.  Preveď jednotky a vyjadri, koľko je to miligramov, dekagramov a kilogramov.</a:t>
            </a:r>
          </a:p>
          <a:p>
            <a:pPr lvl="0"/>
            <a:r>
              <a:rPr lang="sk-SK" sz="5200" dirty="0" smtClean="0"/>
              <a:t>Mama kúpila na víkend 7 obyčajných rožkov, 5 celozrnných rožkov, jednu makovú buchtu, 3 škoricové hniezda a 1 zemiakový chlieb. V sobotu sme zjedli ½ chleba, 5 obyčajných a 2 celozrnné rožky, v nedeľu sme zjedli  ¼ chleba, 1 celozrnný rožok a 3 škoricové hniezda. Vypočítaj:</a:t>
            </a:r>
          </a:p>
          <a:p>
            <a:pPr lvl="1">
              <a:buNone/>
            </a:pPr>
            <a:r>
              <a:rPr lang="sk-SK" sz="4800" dirty="0" smtClean="0"/>
              <a:t>a) koľko akého druhu pečiva nám zostalo zo soboty na nedeľu,</a:t>
            </a:r>
          </a:p>
          <a:p>
            <a:pPr lvl="1">
              <a:buNone/>
            </a:pPr>
            <a:r>
              <a:rPr lang="sk-SK" sz="4800" dirty="0" smtClean="0"/>
              <a:t>b) koľko akého druhu pečiva nám zostalo na pondelok.</a:t>
            </a:r>
          </a:p>
          <a:p>
            <a:pPr>
              <a:buNone/>
            </a:pPr>
            <a:r>
              <a:rPr lang="sk-SK" sz="5600" dirty="0" smtClean="0"/>
              <a:t> </a:t>
            </a:r>
          </a:p>
          <a:p>
            <a:endParaRPr lang="sk-SK" dirty="0"/>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715272" y="5984320"/>
            <a:ext cx="714380" cy="67206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Počítanie </a:t>
            </a:r>
            <a:r>
              <a:rPr lang="sk-SK" sz="4000" b="1" dirty="0" smtClean="0">
                <a:ln w="11430"/>
                <a:solidFill>
                  <a:srgbClr val="FFC000"/>
                </a:solidFill>
                <a:effectLst>
                  <a:outerShdw blurRad="80000" dist="40000" dir="5040000" algn="tl">
                    <a:srgbClr val="000000">
                      <a:alpha val="30000"/>
                    </a:srgbClr>
                  </a:outerShdw>
                </a:effectLst>
              </a:rPr>
              <a:t>s </a:t>
            </a:r>
            <a:r>
              <a:rPr lang="sk-SK" sz="4000" b="1" dirty="0" smtClean="0">
                <a:ln w="11430"/>
                <a:solidFill>
                  <a:srgbClr val="FFC000"/>
                </a:solidFill>
                <a:effectLst>
                  <a:outerShdw blurRad="80000" dist="40000" dir="5040000" algn="tl">
                    <a:srgbClr val="000000">
                      <a:alpha val="30000"/>
                    </a:srgbClr>
                  </a:outerShdw>
                </a:effectLst>
              </a:rPr>
              <a:t>pekárenskou témou</a:t>
            </a:r>
          </a:p>
        </p:txBody>
      </p:sp>
      <p:pic>
        <p:nvPicPr>
          <p:cNvPr id="4" name="Zástupný symbol obsahu 3" descr="Snímka.PNG"/>
          <p:cNvPicPr>
            <a:picLocks noGrp="1" noChangeAspect="1"/>
          </p:cNvPicPr>
          <p:nvPr>
            <p:ph idx="1"/>
          </p:nvPr>
        </p:nvPicPr>
        <p:blipFill>
          <a:blip r:embed="rId2" cstate="print"/>
          <a:stretch>
            <a:fillRect/>
          </a:stretch>
        </p:blipFill>
        <p:spPr>
          <a:xfrm>
            <a:off x="1861488" y="1600200"/>
            <a:ext cx="5421023" cy="4525963"/>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Obrázok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72396" y="5500702"/>
            <a:ext cx="1089391" cy="102485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Pracovný  list na slovenský jazyk</a:t>
            </a:r>
          </a:p>
        </p:txBody>
      </p:sp>
      <p:sp>
        <p:nvSpPr>
          <p:cNvPr id="3" name="Zástupný symbol obsahu 2"/>
          <p:cNvSpPr>
            <a:spLocks noGrp="1"/>
          </p:cNvSpPr>
          <p:nvPr>
            <p:ph idx="1"/>
          </p:nvPr>
        </p:nvSpPr>
        <p:spPr>
          <a:xfrm>
            <a:off x="457200" y="1214422"/>
            <a:ext cx="8229600" cy="5429288"/>
          </a:xfrm>
        </p:spPr>
        <p:txBody>
          <a:bodyPr>
            <a:normAutofit fontScale="32500" lnSpcReduction="20000"/>
          </a:bodyPr>
          <a:lstStyle/>
          <a:p>
            <a:pPr>
              <a:buNone/>
            </a:pPr>
            <a:r>
              <a:rPr lang="sk-SK" sz="5800" b="1" dirty="0" smtClean="0">
                <a:solidFill>
                  <a:srgbClr val="996633"/>
                </a:solidFill>
              </a:rPr>
              <a:t>SJL – opakujeme s CHLEBOM</a:t>
            </a:r>
          </a:p>
          <a:p>
            <a:pPr>
              <a:buNone/>
            </a:pPr>
            <a:r>
              <a:rPr lang="sk-SK" sz="3700" b="1" dirty="0" smtClean="0"/>
              <a:t>1. Urči </a:t>
            </a:r>
            <a:r>
              <a:rPr lang="sk-SK" sz="3700" b="1" u="sng" dirty="0" smtClean="0"/>
              <a:t>hlásky</a:t>
            </a:r>
            <a:r>
              <a:rPr lang="sk-SK" sz="3700" b="1" dirty="0" smtClean="0"/>
              <a:t> v slove CHLIEB</a:t>
            </a:r>
            <a:r>
              <a:rPr lang="sk-SK" sz="3700" b="1" dirty="0" smtClean="0"/>
              <a:t>: </a:t>
            </a:r>
            <a:r>
              <a:rPr lang="sk-SK" sz="3700" dirty="0" smtClean="0"/>
              <a:t>..................................</a:t>
            </a:r>
            <a:endParaRPr lang="sk-SK" sz="3700" dirty="0" smtClean="0"/>
          </a:p>
          <a:p>
            <a:pPr>
              <a:buNone/>
            </a:pPr>
            <a:r>
              <a:rPr lang="sk-SK" sz="3700" b="1" dirty="0" smtClean="0"/>
              <a:t>2. Urči </a:t>
            </a:r>
            <a:r>
              <a:rPr lang="sk-SK" sz="3700" b="1" u="sng" dirty="0" smtClean="0"/>
              <a:t>spoluhlásky</a:t>
            </a:r>
            <a:r>
              <a:rPr lang="sk-SK" sz="3700" b="1" dirty="0" smtClean="0"/>
              <a:t> v slove CHLIEB podľa </a:t>
            </a:r>
            <a:r>
              <a:rPr lang="sk-SK" sz="3700" b="1" u="sng" dirty="0" smtClean="0"/>
              <a:t>znelosti</a:t>
            </a:r>
            <a:r>
              <a:rPr lang="sk-SK" sz="3700" b="1" dirty="0" smtClean="0"/>
              <a:t>: </a:t>
            </a:r>
            <a:r>
              <a:rPr lang="sk-SK" sz="3700" dirty="0" smtClean="0"/>
              <a:t>...........................................................................................</a:t>
            </a:r>
            <a:endParaRPr lang="sk-SK" sz="3700" dirty="0" smtClean="0"/>
          </a:p>
          <a:p>
            <a:pPr>
              <a:buNone/>
            </a:pPr>
            <a:r>
              <a:rPr lang="sk-SK" sz="3700" b="1" dirty="0" smtClean="0"/>
              <a:t>3. Vypíš zo slova CHLIEB všetky:</a:t>
            </a:r>
            <a:endParaRPr lang="sk-SK" sz="3700" dirty="0" smtClean="0"/>
          </a:p>
          <a:p>
            <a:pPr>
              <a:buNone/>
            </a:pPr>
            <a:r>
              <a:rPr lang="sk-SK" sz="3700" dirty="0" smtClean="0"/>
              <a:t>a) </a:t>
            </a:r>
            <a:r>
              <a:rPr lang="sk-SK" sz="3700" b="1" u="sng" dirty="0" smtClean="0"/>
              <a:t>hlásky</a:t>
            </a:r>
            <a:r>
              <a:rPr lang="sk-SK" sz="3700" dirty="0" smtClean="0"/>
              <a:t>: ...................................................    b) </a:t>
            </a:r>
            <a:r>
              <a:rPr lang="sk-SK" sz="3700" b="1" u="sng" dirty="0" smtClean="0"/>
              <a:t>písmená</a:t>
            </a:r>
            <a:r>
              <a:rPr lang="sk-SK" sz="3700" dirty="0" smtClean="0"/>
              <a:t>: ...................................................</a:t>
            </a:r>
          </a:p>
          <a:p>
            <a:pPr>
              <a:buNone/>
            </a:pPr>
            <a:r>
              <a:rPr lang="sk-SK" sz="3700" b="1" dirty="0" smtClean="0"/>
              <a:t>4. Slovo chlieb je</a:t>
            </a:r>
            <a:r>
              <a:rPr lang="sk-SK" sz="3700" dirty="0" smtClean="0"/>
              <a:t>:    a) jednoslabičné            b) dvojslabičné            c) neslabičné</a:t>
            </a:r>
          </a:p>
          <a:p>
            <a:pPr>
              <a:buNone/>
            </a:pPr>
            <a:r>
              <a:rPr lang="sk-SK" sz="3700" b="1" dirty="0" smtClean="0"/>
              <a:t>5. Utvor od slova CHLIEB:</a:t>
            </a:r>
            <a:endParaRPr lang="sk-SK" sz="3700" dirty="0" smtClean="0"/>
          </a:p>
          <a:p>
            <a:pPr>
              <a:buNone/>
            </a:pPr>
            <a:r>
              <a:rPr lang="sk-SK" sz="3700" dirty="0" smtClean="0"/>
              <a:t>a) </a:t>
            </a:r>
            <a:r>
              <a:rPr lang="sk-SK" sz="3700" b="1" u="sng" dirty="0" smtClean="0"/>
              <a:t>zdrobneninu</a:t>
            </a:r>
            <a:r>
              <a:rPr lang="sk-SK" sz="3700" dirty="0" smtClean="0"/>
              <a:t>: ......................................................................................................................</a:t>
            </a:r>
          </a:p>
          <a:p>
            <a:pPr>
              <a:buNone/>
            </a:pPr>
            <a:r>
              <a:rPr lang="sk-SK" sz="3700" dirty="0" smtClean="0"/>
              <a:t>b) </a:t>
            </a:r>
            <a:r>
              <a:rPr lang="sk-SK" sz="3700" b="1" u="sng" dirty="0" smtClean="0"/>
              <a:t>zveličujúce slovo</a:t>
            </a:r>
            <a:r>
              <a:rPr lang="sk-SK" sz="3700" dirty="0" smtClean="0"/>
              <a:t>: ................................................................................................................</a:t>
            </a:r>
          </a:p>
          <a:p>
            <a:pPr>
              <a:buNone/>
            </a:pPr>
            <a:r>
              <a:rPr lang="sk-SK" sz="3700" b="1" dirty="0" smtClean="0"/>
              <a:t>Tieto slová tvoríme:</a:t>
            </a:r>
            <a:r>
              <a:rPr lang="sk-SK" sz="3700" dirty="0" smtClean="0"/>
              <a:t>  a) skladaním        b) spájaním          c) odvodzovaním</a:t>
            </a:r>
          </a:p>
          <a:p>
            <a:pPr>
              <a:buNone/>
            </a:pPr>
            <a:r>
              <a:rPr lang="sk-SK" sz="3700" b="1" dirty="0" smtClean="0"/>
              <a:t>5. Akým spôsobom bolo utvorené slovo CHLEBODARCA?</a:t>
            </a:r>
            <a:r>
              <a:rPr lang="sk-SK" sz="3700" dirty="0" smtClean="0"/>
              <a:t>   ...............................................................</a:t>
            </a:r>
          </a:p>
          <a:p>
            <a:pPr>
              <a:buNone/>
            </a:pPr>
            <a:r>
              <a:rPr lang="sk-SK" sz="3700" b="1" dirty="0" smtClean="0"/>
              <a:t>6. Vyber správny význam slova POCHLEBOVAČ:</a:t>
            </a:r>
            <a:endParaRPr lang="sk-SK" sz="3700" dirty="0" smtClean="0"/>
          </a:p>
          <a:p>
            <a:pPr lvl="1">
              <a:buNone/>
            </a:pPr>
            <a:r>
              <a:rPr lang="sk-SK" sz="3400" dirty="0" smtClean="0"/>
              <a:t>a)  človek, ktorý túži po chlebe</a:t>
            </a:r>
          </a:p>
          <a:p>
            <a:pPr lvl="1">
              <a:buNone/>
            </a:pPr>
            <a:r>
              <a:rPr lang="sk-SK" sz="3400" dirty="0" smtClean="0"/>
              <a:t>b) človek, ktorý iným lichotí, podlizuje sa</a:t>
            </a:r>
          </a:p>
          <a:p>
            <a:pPr lvl="1">
              <a:buNone/>
            </a:pPr>
            <a:r>
              <a:rPr lang="sk-SK" sz="3400" dirty="0" smtClean="0"/>
              <a:t>c) človek, ktorý potiera chlieb</a:t>
            </a:r>
          </a:p>
          <a:p>
            <a:pPr>
              <a:buNone/>
            </a:pPr>
            <a:r>
              <a:rPr lang="sk-SK" sz="3700" b="1" dirty="0" smtClean="0"/>
              <a:t>7. </a:t>
            </a:r>
            <a:r>
              <a:rPr lang="sk-SK" sz="3700" b="1" i="1" dirty="0" smtClean="0"/>
              <a:t>„Na výrobu chleba potrebujeme múku, droždie, soľ, rascu a vodu.“ </a:t>
            </a:r>
            <a:endParaRPr lang="sk-SK" sz="3700" dirty="0" smtClean="0"/>
          </a:p>
          <a:p>
            <a:pPr>
              <a:buNone/>
            </a:pPr>
            <a:r>
              <a:rPr lang="sk-SK" sz="3700" b="1" dirty="0" smtClean="0"/>
              <a:t>Z vety vypíš </a:t>
            </a:r>
            <a:r>
              <a:rPr lang="sk-SK" sz="3700" b="1" u="sng" dirty="0" smtClean="0"/>
              <a:t>podstatné mená</a:t>
            </a:r>
            <a:r>
              <a:rPr lang="sk-SK" sz="3700" b="1" dirty="0" smtClean="0"/>
              <a:t> a urči ich gramatické kategórie a vzor:</a:t>
            </a:r>
            <a:endParaRPr lang="sk-SK" sz="3700" dirty="0" smtClean="0"/>
          </a:p>
          <a:p>
            <a:pPr>
              <a:buNone/>
            </a:pPr>
            <a:r>
              <a:rPr lang="sk-SK" sz="3700" b="1" dirty="0" smtClean="0"/>
              <a:t>8</a:t>
            </a:r>
            <a:r>
              <a:rPr lang="sk-SK" sz="3700" b="1" dirty="0" smtClean="0"/>
              <a:t>. Napíš 5 </a:t>
            </a:r>
            <a:r>
              <a:rPr lang="sk-SK" sz="3700" b="1" u="sng" dirty="0" smtClean="0"/>
              <a:t>slovies v neurčitku</a:t>
            </a:r>
            <a:r>
              <a:rPr lang="sk-SK" sz="3700" b="1" dirty="0" smtClean="0"/>
              <a:t>, ktoré vyjadrujú činnosť pri pečení chleba</a:t>
            </a:r>
            <a:r>
              <a:rPr lang="sk-SK" sz="3700" b="1" dirty="0" smtClean="0"/>
              <a:t>: </a:t>
            </a:r>
            <a:r>
              <a:rPr lang="sk-SK" sz="3700" dirty="0" smtClean="0"/>
              <a:t>..............................................................................................</a:t>
            </a:r>
            <a:endParaRPr lang="sk-SK" sz="3700" dirty="0" smtClean="0"/>
          </a:p>
          <a:p>
            <a:pPr>
              <a:buNone/>
            </a:pPr>
            <a:r>
              <a:rPr lang="sk-SK" sz="3700" b="1" dirty="0" smtClean="0"/>
              <a:t>9. Napíš po 5 </a:t>
            </a:r>
            <a:r>
              <a:rPr lang="sk-SK" sz="3700" b="1" u="sng" dirty="0" smtClean="0"/>
              <a:t>prídavných mien</a:t>
            </a:r>
            <a:r>
              <a:rPr lang="sk-SK" sz="3700" b="1" dirty="0" smtClean="0"/>
              <a:t> k slovu CHLIEB:</a:t>
            </a:r>
            <a:endParaRPr lang="sk-SK" sz="3700" dirty="0" smtClean="0"/>
          </a:p>
          <a:p>
            <a:pPr lvl="1">
              <a:buNone/>
            </a:pPr>
            <a:r>
              <a:rPr lang="sk-SK" sz="3400" dirty="0" smtClean="0"/>
              <a:t>a) </a:t>
            </a:r>
            <a:r>
              <a:rPr lang="sk-SK" sz="3400" b="1" u="sng" dirty="0" smtClean="0"/>
              <a:t>akostné</a:t>
            </a:r>
            <a:r>
              <a:rPr lang="sk-SK" sz="3400" dirty="0" smtClean="0"/>
              <a:t>: ....................................................................................................................................</a:t>
            </a:r>
          </a:p>
          <a:p>
            <a:pPr lvl="1">
              <a:buNone/>
            </a:pPr>
            <a:r>
              <a:rPr lang="sk-SK" sz="3400" dirty="0" smtClean="0"/>
              <a:t>b) </a:t>
            </a:r>
            <a:r>
              <a:rPr lang="sk-SK" sz="3400" b="1" u="sng" dirty="0" smtClean="0"/>
              <a:t>vzťahové</a:t>
            </a:r>
            <a:r>
              <a:rPr lang="sk-SK" sz="3400" dirty="0" smtClean="0"/>
              <a:t>: ..................................................................................................................................</a:t>
            </a:r>
          </a:p>
          <a:p>
            <a:pPr>
              <a:buNone/>
            </a:pPr>
            <a:r>
              <a:rPr lang="sk-SK" sz="3700" b="1" dirty="0" smtClean="0"/>
              <a:t>10. Urči </a:t>
            </a:r>
            <a:r>
              <a:rPr lang="sk-SK" sz="3700" b="1" u="sng" dirty="0" smtClean="0"/>
              <a:t>vid</a:t>
            </a:r>
            <a:r>
              <a:rPr lang="sk-SK" sz="3700" b="1" dirty="0" smtClean="0"/>
              <a:t> daných slovies:</a:t>
            </a:r>
            <a:endParaRPr lang="sk-SK" sz="3700" dirty="0" smtClean="0"/>
          </a:p>
          <a:p>
            <a:pPr>
              <a:buNone/>
            </a:pPr>
            <a:r>
              <a:rPr lang="sk-SK" sz="3700" dirty="0" smtClean="0"/>
              <a:t>krájať - ..................................,   nakrájať - ......................................, zabaliť - ......................................,</a:t>
            </a:r>
          </a:p>
          <a:p>
            <a:pPr>
              <a:buNone/>
            </a:pPr>
            <a:r>
              <a:rPr lang="sk-SK" sz="3700" dirty="0" smtClean="0"/>
              <a:t>dopekať - ..................................,  piecť - ........................................,  vážiť - ...........................................</a:t>
            </a:r>
          </a:p>
          <a:p>
            <a:pPr>
              <a:buNone/>
            </a:pPr>
            <a:r>
              <a:rPr lang="sk-SK" sz="3700" b="1" dirty="0" smtClean="0"/>
              <a:t>11. „</a:t>
            </a:r>
            <a:r>
              <a:rPr lang="sk-SK" sz="3700" b="1" i="1" dirty="0" smtClean="0"/>
              <a:t>Na chlieb sa muselo ťažko pracovať.“</a:t>
            </a:r>
            <a:r>
              <a:rPr lang="sk-SK" sz="3700" b="1" dirty="0" smtClean="0"/>
              <a:t>  </a:t>
            </a:r>
            <a:r>
              <a:rPr lang="sk-SK" sz="3700" b="1" u="sng" dirty="0" smtClean="0"/>
              <a:t>Sloveso</a:t>
            </a:r>
            <a:r>
              <a:rPr lang="sk-SK" sz="3700" b="1" dirty="0" smtClean="0"/>
              <a:t> v danej vete je v:</a:t>
            </a:r>
            <a:endParaRPr lang="sk-SK" sz="3700" dirty="0" smtClean="0"/>
          </a:p>
          <a:p>
            <a:pPr>
              <a:buNone/>
            </a:pPr>
            <a:r>
              <a:rPr lang="sk-SK" sz="3700" dirty="0" smtClean="0"/>
              <a:t>a) činnom rode                        b) trpnom rode</a:t>
            </a:r>
          </a:p>
          <a:p>
            <a:pPr>
              <a:buNone/>
            </a:pPr>
            <a:r>
              <a:rPr lang="sk-SK" sz="3700" b="1" dirty="0" smtClean="0"/>
              <a:t>12. „</a:t>
            </a:r>
            <a:r>
              <a:rPr lang="sk-SK" sz="3700" b="1" i="1" dirty="0" smtClean="0"/>
              <a:t>Mohla by si kúpiť chlieb.“</a:t>
            </a:r>
            <a:r>
              <a:rPr lang="sk-SK" sz="3700" b="1" dirty="0" smtClean="0"/>
              <a:t>  Urči gramatické kategórie </a:t>
            </a:r>
            <a:r>
              <a:rPr lang="sk-SK" sz="3700" b="1" u="sng" dirty="0" smtClean="0"/>
              <a:t>slovesného tvaru</a:t>
            </a:r>
            <a:r>
              <a:rPr lang="sk-SK" sz="3700" b="1" dirty="0" smtClean="0"/>
              <a:t> v danej vete</a:t>
            </a:r>
            <a:r>
              <a:rPr lang="sk-SK" sz="3700" b="1" dirty="0" smtClean="0"/>
              <a:t>:</a:t>
            </a:r>
            <a:r>
              <a:rPr lang="sk-SK" sz="3700" dirty="0" smtClean="0"/>
              <a:t>....................................................................................................................................................</a:t>
            </a:r>
            <a:endParaRPr lang="sk-SK" sz="3700" dirty="0" smtClean="0"/>
          </a:p>
          <a:p>
            <a:endParaRPr lang="sk-SK" dirty="0">
              <a:solidFill>
                <a:srgbClr val="996633"/>
              </a:solidFill>
            </a:endParaRPr>
          </a:p>
        </p:txBody>
      </p:sp>
      <p:pic>
        <p:nvPicPr>
          <p:cNvPr id="8" name="Obrázok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29388" y="2357430"/>
            <a:ext cx="1089391" cy="102485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Pokusy s plesňou</a:t>
            </a:r>
          </a:p>
        </p:txBody>
      </p:sp>
      <p:sp>
        <p:nvSpPr>
          <p:cNvPr id="3" name="Zástupný symbol obsahu 2"/>
          <p:cNvSpPr>
            <a:spLocks noGrp="1"/>
          </p:cNvSpPr>
          <p:nvPr>
            <p:ph idx="1"/>
          </p:nvPr>
        </p:nvSpPr>
        <p:spPr>
          <a:xfrm>
            <a:off x="457200" y="1600200"/>
            <a:ext cx="8229600" cy="4972072"/>
          </a:xfrm>
        </p:spPr>
        <p:txBody>
          <a:bodyPr>
            <a:normAutofit fontScale="47500" lnSpcReduction="20000"/>
          </a:bodyPr>
          <a:lstStyle/>
          <a:p>
            <a:pPr>
              <a:buNone/>
            </a:pPr>
            <a:r>
              <a:rPr lang="sk-SK" sz="4000" b="1" dirty="0" smtClean="0">
                <a:solidFill>
                  <a:srgbClr val="996633"/>
                </a:solidFill>
              </a:rPr>
              <a:t>Pracovný list</a:t>
            </a:r>
          </a:p>
          <a:p>
            <a:pPr>
              <a:buNone/>
            </a:pPr>
            <a:r>
              <a:rPr lang="sk-SK" sz="3800" b="1" dirty="0" smtClean="0"/>
              <a:t>Pleseň na chlebe</a:t>
            </a:r>
            <a:endParaRPr lang="sk-SK" sz="3800" dirty="0" smtClean="0"/>
          </a:p>
          <a:p>
            <a:pPr>
              <a:buNone/>
            </a:pPr>
            <a:r>
              <a:rPr lang="sk-SK" sz="3800" b="1" dirty="0" smtClean="0"/>
              <a:t> </a:t>
            </a:r>
            <a:endParaRPr lang="sk-SK" sz="3800" dirty="0" smtClean="0"/>
          </a:p>
          <a:p>
            <a:pPr>
              <a:buNone/>
            </a:pPr>
            <a:r>
              <a:rPr lang="sk-SK" sz="3800" b="1" dirty="0" smtClean="0"/>
              <a:t>Úloha: Zistiť, aké podmienky sú vhodné pre rast plesní na chlebe.</a:t>
            </a:r>
            <a:endParaRPr lang="sk-SK" sz="3800" dirty="0" smtClean="0"/>
          </a:p>
          <a:p>
            <a:pPr>
              <a:buNone/>
            </a:pPr>
            <a:r>
              <a:rPr lang="sk-SK" sz="3800" b="1" dirty="0" smtClean="0"/>
              <a:t> </a:t>
            </a:r>
            <a:endParaRPr lang="sk-SK" sz="3800" dirty="0" smtClean="0"/>
          </a:p>
          <a:p>
            <a:pPr>
              <a:buNone/>
            </a:pPr>
            <a:r>
              <a:rPr lang="sk-SK" sz="3800" b="1" dirty="0" smtClean="0"/>
              <a:t>Pomôcky: </a:t>
            </a:r>
            <a:r>
              <a:rPr lang="sk-SK" sz="3800" dirty="0" smtClean="0"/>
              <a:t>Chlieb, PVC </a:t>
            </a:r>
            <a:r>
              <a:rPr lang="sk-SK" sz="3800" dirty="0" err="1" smtClean="0"/>
              <a:t>sáčky</a:t>
            </a:r>
            <a:r>
              <a:rPr lang="sk-SK" sz="3800" dirty="0" smtClean="0"/>
              <a:t>, voda, lupa.</a:t>
            </a:r>
          </a:p>
          <a:p>
            <a:pPr>
              <a:buNone/>
            </a:pPr>
            <a:r>
              <a:rPr lang="sk-SK" sz="3800" dirty="0" smtClean="0"/>
              <a:t> </a:t>
            </a:r>
          </a:p>
          <a:p>
            <a:pPr>
              <a:buNone/>
            </a:pPr>
            <a:r>
              <a:rPr lang="sk-SK" sz="3800" b="1" dirty="0" smtClean="0"/>
              <a:t>Postup: </a:t>
            </a:r>
            <a:r>
              <a:rPr lang="sk-SK" sz="3800" dirty="0" smtClean="0"/>
              <a:t>1. Označ </a:t>
            </a:r>
            <a:r>
              <a:rPr lang="sk-SK" sz="3800" dirty="0" err="1" smtClean="0"/>
              <a:t>sáčky</a:t>
            </a:r>
            <a:r>
              <a:rPr lang="sk-SK" sz="3800" dirty="0" smtClean="0"/>
              <a:t>, do ktorých vložíš chlieb.</a:t>
            </a:r>
          </a:p>
          <a:p>
            <a:pPr>
              <a:buNone/>
            </a:pPr>
            <a:r>
              <a:rPr lang="sk-SK" sz="3800" dirty="0" smtClean="0"/>
              <a:t>               2. Do jedného pridaj vodu, umiestni ho do tmavej, teplej miestnosti.</a:t>
            </a:r>
          </a:p>
          <a:p>
            <a:pPr>
              <a:buNone/>
            </a:pPr>
            <a:r>
              <a:rPr lang="sk-SK" sz="3800" dirty="0" smtClean="0"/>
              <a:t>               3. Druhý </a:t>
            </a:r>
            <a:r>
              <a:rPr lang="sk-SK" sz="3800" dirty="0" err="1" smtClean="0"/>
              <a:t>sáček</a:t>
            </a:r>
            <a:r>
              <a:rPr lang="sk-SK" sz="3800" dirty="0" smtClean="0"/>
              <a:t> s chlebom daj do chladničky.</a:t>
            </a:r>
          </a:p>
          <a:p>
            <a:pPr>
              <a:buNone/>
            </a:pPr>
            <a:r>
              <a:rPr lang="sk-SK" sz="3800" dirty="0" smtClean="0"/>
              <a:t>               4. Tretí umiestni na tmavé, suché miesto.</a:t>
            </a:r>
          </a:p>
          <a:p>
            <a:pPr>
              <a:buNone/>
            </a:pPr>
            <a:r>
              <a:rPr lang="sk-SK" sz="3800" dirty="0" smtClean="0"/>
              <a:t>               5. Každý deň chlieb pozoruj lupou a zapíš zmeny. </a:t>
            </a:r>
          </a:p>
          <a:p>
            <a:pPr>
              <a:buNone/>
            </a:pPr>
            <a:r>
              <a:rPr lang="sk-SK" sz="3800" dirty="0" smtClean="0"/>
              <a:t>               6. Napíš o aký druh huby ide a v akom prostredí rastie.</a:t>
            </a:r>
          </a:p>
          <a:p>
            <a:pPr>
              <a:buNone/>
            </a:pPr>
            <a:r>
              <a:rPr lang="sk-SK" sz="3800" dirty="0" smtClean="0"/>
              <a:t>                                                                              </a:t>
            </a:r>
          </a:p>
          <a:p>
            <a:pPr>
              <a:buNone/>
            </a:pPr>
            <a:r>
              <a:rPr lang="sk-SK" sz="3800" b="1" dirty="0" smtClean="0"/>
              <a:t>Pozorovanie:  </a:t>
            </a:r>
            <a:r>
              <a:rPr lang="sk-SK" sz="3800" dirty="0" smtClean="0"/>
              <a:t>......................................................................................................................................</a:t>
            </a:r>
          </a:p>
          <a:p>
            <a:pPr>
              <a:buNone/>
            </a:pPr>
            <a:r>
              <a:rPr lang="sk-SK" sz="3800" dirty="0" smtClean="0"/>
              <a:t>S ôsmakmi zrealizovala pani učiteľka Beňová</a:t>
            </a:r>
            <a:endParaRPr lang="sk-SK" sz="3800" dirty="0" smtClean="0"/>
          </a:p>
          <a:p>
            <a:endParaRPr lang="sk-SK" dirty="0"/>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429520" y="1142984"/>
            <a:ext cx="1089391" cy="102485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Pokusy i práca na počítači</a:t>
            </a:r>
          </a:p>
        </p:txBody>
      </p:sp>
      <p:pic>
        <p:nvPicPr>
          <p:cNvPr id="4" name="Zástupný symbol obsahu 3" descr="pleseň 013 (500x375).jpg"/>
          <p:cNvPicPr>
            <a:picLocks noGrp="1" noChangeAspect="1"/>
          </p:cNvPicPr>
          <p:nvPr>
            <p:ph idx="1"/>
          </p:nvPr>
        </p:nvPicPr>
        <p:blipFill>
          <a:blip r:embed="rId2" cstate="print"/>
          <a:stretch>
            <a:fillRect/>
          </a:stretch>
        </p:blipFill>
        <p:spPr>
          <a:xfrm>
            <a:off x="5572132" y="1714488"/>
            <a:ext cx="2880001" cy="216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Obrázok 4" descr="pleseň 003 (500x375).jpg"/>
          <p:cNvPicPr>
            <a:picLocks noChangeAspect="1"/>
          </p:cNvPicPr>
          <p:nvPr/>
        </p:nvPicPr>
        <p:blipFill>
          <a:blip r:embed="rId3" cstate="print"/>
          <a:stretch>
            <a:fillRect/>
          </a:stretch>
        </p:blipFill>
        <p:spPr>
          <a:xfrm>
            <a:off x="500034" y="1714488"/>
            <a:ext cx="2880001" cy="216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ázok 5" descr="P1150278 (500x375).jpg"/>
          <p:cNvPicPr>
            <a:picLocks noChangeAspect="1"/>
          </p:cNvPicPr>
          <p:nvPr/>
        </p:nvPicPr>
        <p:blipFill>
          <a:blip r:embed="rId4" cstate="print"/>
          <a:stretch>
            <a:fillRect/>
          </a:stretch>
        </p:blipFill>
        <p:spPr>
          <a:xfrm>
            <a:off x="3286116" y="4500570"/>
            <a:ext cx="2400000"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Obrázok 6" descr="P8220031 (500x375).jpg"/>
          <p:cNvPicPr>
            <a:picLocks noChangeAspect="1"/>
          </p:cNvPicPr>
          <p:nvPr/>
        </p:nvPicPr>
        <p:blipFill>
          <a:blip r:embed="rId5" cstate="print"/>
          <a:stretch>
            <a:fillRect/>
          </a:stretch>
        </p:blipFill>
        <p:spPr>
          <a:xfrm>
            <a:off x="500034" y="4500570"/>
            <a:ext cx="2400000"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Obrázok 7" descr="P1150282 (500x375).jpg"/>
          <p:cNvPicPr>
            <a:picLocks noChangeAspect="1"/>
          </p:cNvPicPr>
          <p:nvPr/>
        </p:nvPicPr>
        <p:blipFill>
          <a:blip r:embed="rId6" cstate="print"/>
          <a:stretch>
            <a:fillRect/>
          </a:stretch>
        </p:blipFill>
        <p:spPr>
          <a:xfrm>
            <a:off x="6072198" y="4500570"/>
            <a:ext cx="2400001"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Obrázok 8"/>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929058" y="2571744"/>
            <a:ext cx="1089391" cy="102485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Pracovný  list na slovenský jazyk</a:t>
            </a:r>
          </a:p>
        </p:txBody>
      </p:sp>
      <p:sp>
        <p:nvSpPr>
          <p:cNvPr id="3" name="Zástupný symbol obsahu 2"/>
          <p:cNvSpPr>
            <a:spLocks noGrp="1"/>
          </p:cNvSpPr>
          <p:nvPr>
            <p:ph idx="1"/>
          </p:nvPr>
        </p:nvSpPr>
        <p:spPr>
          <a:xfrm>
            <a:off x="457200" y="1428736"/>
            <a:ext cx="8229600" cy="5000660"/>
          </a:xfrm>
        </p:spPr>
        <p:txBody>
          <a:bodyPr>
            <a:normAutofit fontScale="25000" lnSpcReduction="20000"/>
          </a:bodyPr>
          <a:lstStyle/>
          <a:p>
            <a:pPr>
              <a:buNone/>
            </a:pPr>
            <a:r>
              <a:rPr lang="sk-SK" sz="4800" b="1" dirty="0" smtClean="0"/>
              <a:t>9. Napíš po 5 </a:t>
            </a:r>
            <a:r>
              <a:rPr lang="sk-SK" sz="4800" b="1" u="sng" dirty="0" smtClean="0"/>
              <a:t>prídavných mien</a:t>
            </a:r>
            <a:r>
              <a:rPr lang="sk-SK" sz="4800" b="1" dirty="0" smtClean="0"/>
              <a:t> k slovu CHLIEB:</a:t>
            </a:r>
            <a:endParaRPr lang="sk-SK" sz="4800" dirty="0" smtClean="0"/>
          </a:p>
          <a:p>
            <a:pPr>
              <a:buNone/>
            </a:pPr>
            <a:r>
              <a:rPr lang="sk-SK" sz="4800" dirty="0" smtClean="0"/>
              <a:t>a) </a:t>
            </a:r>
            <a:r>
              <a:rPr lang="sk-SK" sz="4800" b="1" u="sng" dirty="0" smtClean="0"/>
              <a:t>akostné</a:t>
            </a:r>
            <a:r>
              <a:rPr lang="sk-SK" sz="4800" dirty="0" smtClean="0"/>
              <a:t>: ....................................................................................................................................</a:t>
            </a:r>
          </a:p>
          <a:p>
            <a:pPr>
              <a:buNone/>
            </a:pPr>
            <a:r>
              <a:rPr lang="sk-SK" sz="4800" dirty="0" smtClean="0"/>
              <a:t>b) </a:t>
            </a:r>
            <a:r>
              <a:rPr lang="sk-SK" sz="4800" b="1" u="sng" dirty="0" smtClean="0"/>
              <a:t>vzťahové</a:t>
            </a:r>
            <a:r>
              <a:rPr lang="sk-SK" sz="4800" dirty="0" smtClean="0"/>
              <a:t>: ..................................................................................................................................</a:t>
            </a:r>
          </a:p>
          <a:p>
            <a:pPr>
              <a:buNone/>
            </a:pPr>
            <a:r>
              <a:rPr lang="sk-SK" sz="4800" b="1" dirty="0" smtClean="0"/>
              <a:t>10. Urči </a:t>
            </a:r>
            <a:r>
              <a:rPr lang="sk-SK" sz="4800" b="1" u="sng" dirty="0" smtClean="0"/>
              <a:t>vid</a:t>
            </a:r>
            <a:r>
              <a:rPr lang="sk-SK" sz="4800" b="1" dirty="0" smtClean="0"/>
              <a:t> daných slovies:</a:t>
            </a:r>
            <a:endParaRPr lang="sk-SK" sz="4800" dirty="0" smtClean="0"/>
          </a:p>
          <a:p>
            <a:pPr>
              <a:buNone/>
            </a:pPr>
            <a:r>
              <a:rPr lang="sk-SK" sz="4800" dirty="0" smtClean="0"/>
              <a:t>krájať - ..................................,   nakrájať - ......................................, zabaliť - ......................................,</a:t>
            </a:r>
          </a:p>
          <a:p>
            <a:pPr>
              <a:buNone/>
            </a:pPr>
            <a:r>
              <a:rPr lang="sk-SK" sz="4800" dirty="0" smtClean="0"/>
              <a:t>dopekať - ..................................,  piecť - ........................................,  vážiť - ...........................................</a:t>
            </a:r>
          </a:p>
          <a:p>
            <a:pPr>
              <a:buNone/>
            </a:pPr>
            <a:r>
              <a:rPr lang="sk-SK" sz="4800" b="1" dirty="0" smtClean="0"/>
              <a:t>11. „</a:t>
            </a:r>
            <a:r>
              <a:rPr lang="sk-SK" sz="4800" b="1" i="1" dirty="0" smtClean="0"/>
              <a:t>Na chlieb sa muselo ťažko pracovať.“</a:t>
            </a:r>
            <a:r>
              <a:rPr lang="sk-SK" sz="4800" b="1" dirty="0" smtClean="0"/>
              <a:t>  </a:t>
            </a:r>
            <a:r>
              <a:rPr lang="sk-SK" sz="4800" b="1" u="sng" dirty="0" smtClean="0"/>
              <a:t>Sloveso</a:t>
            </a:r>
            <a:r>
              <a:rPr lang="sk-SK" sz="4800" b="1" dirty="0" smtClean="0"/>
              <a:t> v danej vete je v:</a:t>
            </a:r>
            <a:endParaRPr lang="sk-SK" sz="4800" dirty="0" smtClean="0"/>
          </a:p>
          <a:p>
            <a:pPr>
              <a:buNone/>
            </a:pPr>
            <a:r>
              <a:rPr lang="sk-SK" sz="4800" dirty="0" smtClean="0"/>
              <a:t>a) činnom rode                        b) trpnom rode</a:t>
            </a:r>
          </a:p>
          <a:p>
            <a:pPr>
              <a:buNone/>
            </a:pPr>
            <a:r>
              <a:rPr lang="sk-SK" sz="4800" b="1" dirty="0" smtClean="0"/>
              <a:t>12. „</a:t>
            </a:r>
            <a:r>
              <a:rPr lang="sk-SK" sz="4800" b="1" i="1" dirty="0" smtClean="0"/>
              <a:t>Mohla by si kúpiť chlieb.“</a:t>
            </a:r>
            <a:r>
              <a:rPr lang="sk-SK" sz="4800" b="1" dirty="0" smtClean="0"/>
              <a:t>  Urči gramatické kategórie </a:t>
            </a:r>
            <a:r>
              <a:rPr lang="sk-SK" sz="4800" b="1" u="sng" dirty="0" smtClean="0"/>
              <a:t>slovesného tvaru</a:t>
            </a:r>
            <a:r>
              <a:rPr lang="sk-SK" sz="4800" b="1" dirty="0" smtClean="0"/>
              <a:t> v danej vete:</a:t>
            </a:r>
            <a:endParaRPr lang="sk-SK" sz="4800" dirty="0" smtClean="0"/>
          </a:p>
          <a:p>
            <a:pPr>
              <a:buNone/>
            </a:pPr>
            <a:r>
              <a:rPr lang="sk-SK" sz="4800" dirty="0" smtClean="0"/>
              <a:t>...............................................................................................................................................................</a:t>
            </a:r>
          </a:p>
          <a:p>
            <a:pPr>
              <a:buNone/>
            </a:pPr>
            <a:r>
              <a:rPr lang="sk-SK" sz="4800" b="1" dirty="0" smtClean="0"/>
              <a:t>13. Doplň správne i, í / y, ý:</a:t>
            </a:r>
            <a:endParaRPr lang="sk-SK" sz="4800" dirty="0" smtClean="0"/>
          </a:p>
          <a:p>
            <a:pPr>
              <a:buNone/>
            </a:pPr>
            <a:r>
              <a:rPr lang="sk-SK" sz="4800" dirty="0" err="1" smtClean="0"/>
              <a:t>ob__lie</a:t>
            </a:r>
            <a:r>
              <a:rPr lang="sk-SK" sz="4800" dirty="0" smtClean="0"/>
              <a:t> sa  </a:t>
            </a:r>
            <a:r>
              <a:rPr lang="sk-SK" sz="4800" dirty="0" err="1" smtClean="0"/>
              <a:t>s__pe</a:t>
            </a:r>
            <a:r>
              <a:rPr lang="sk-SK" sz="4800" dirty="0" smtClean="0"/>
              <a:t>, zrnko  </a:t>
            </a:r>
            <a:r>
              <a:rPr lang="sk-SK" sz="4800" dirty="0" err="1" smtClean="0"/>
              <a:t>v__kl__čilo</a:t>
            </a:r>
            <a:r>
              <a:rPr lang="sk-SK" sz="4800" dirty="0" smtClean="0"/>
              <a:t>,  chlieb  si  </a:t>
            </a:r>
            <a:r>
              <a:rPr lang="sk-SK" sz="4800" dirty="0" err="1" smtClean="0"/>
              <a:t>mus__me</a:t>
            </a:r>
            <a:r>
              <a:rPr lang="sk-SK" sz="4800" dirty="0" smtClean="0"/>
              <a:t>  </a:t>
            </a:r>
            <a:r>
              <a:rPr lang="sk-SK" sz="4800" dirty="0" err="1" smtClean="0"/>
              <a:t>váž__ť</a:t>
            </a:r>
            <a:r>
              <a:rPr lang="sk-SK" sz="4800" dirty="0" smtClean="0"/>
              <a:t>, roľníci pred sejbou  </a:t>
            </a:r>
            <a:r>
              <a:rPr lang="sk-SK" sz="4800" dirty="0" err="1" smtClean="0"/>
              <a:t>sm__kujú</a:t>
            </a:r>
            <a:r>
              <a:rPr lang="sk-SK" sz="4800" dirty="0" smtClean="0"/>
              <a:t>  pole, môj  </a:t>
            </a:r>
            <a:r>
              <a:rPr lang="sk-SK" sz="4800" dirty="0" err="1" smtClean="0"/>
              <a:t>str__ko</a:t>
            </a:r>
            <a:r>
              <a:rPr lang="sk-SK" sz="4800" dirty="0" smtClean="0"/>
              <a:t> je  </a:t>
            </a:r>
            <a:r>
              <a:rPr lang="sk-SK" sz="4800" dirty="0" err="1" smtClean="0"/>
              <a:t>ml__nár</a:t>
            </a:r>
            <a:r>
              <a:rPr lang="sk-SK" sz="4800" dirty="0" smtClean="0"/>
              <a:t>,  pečieme v </a:t>
            </a:r>
            <a:r>
              <a:rPr lang="sk-SK" sz="4800" dirty="0" err="1" smtClean="0"/>
              <a:t>pl__novej</a:t>
            </a:r>
            <a:r>
              <a:rPr lang="sk-SK" sz="4800" dirty="0" smtClean="0"/>
              <a:t> rúre,  klas__ </a:t>
            </a:r>
            <a:r>
              <a:rPr lang="sk-SK" sz="4800" dirty="0" err="1" smtClean="0"/>
              <a:t>r__chlo</a:t>
            </a:r>
            <a:r>
              <a:rPr lang="sk-SK" sz="4800" dirty="0" smtClean="0"/>
              <a:t>  dozrel__,  dones m__ chlieb so  </a:t>
            </a:r>
            <a:r>
              <a:rPr lang="sk-SK" sz="4800" dirty="0" err="1" smtClean="0"/>
              <a:t>s__rom</a:t>
            </a:r>
            <a:r>
              <a:rPr lang="sk-SK" sz="4800" dirty="0" smtClean="0"/>
              <a:t>, chlieb je </a:t>
            </a:r>
            <a:r>
              <a:rPr lang="sk-SK" sz="4800" dirty="0" err="1" smtClean="0"/>
              <a:t>v__živná</a:t>
            </a:r>
            <a:r>
              <a:rPr lang="sk-SK" sz="4800" dirty="0" smtClean="0"/>
              <a:t>  </a:t>
            </a:r>
            <a:r>
              <a:rPr lang="sk-SK" sz="4800" dirty="0" err="1" smtClean="0"/>
              <a:t>potrav__na</a:t>
            </a:r>
            <a:r>
              <a:rPr lang="sk-SK" sz="4800" dirty="0" smtClean="0"/>
              <a:t>,  </a:t>
            </a:r>
            <a:r>
              <a:rPr lang="sk-SK" sz="4800" dirty="0" err="1" smtClean="0"/>
              <a:t>prikr</a:t>
            </a:r>
            <a:r>
              <a:rPr lang="sk-SK" sz="4800" dirty="0" smtClean="0"/>
              <a:t>__  cesto pred  </a:t>
            </a:r>
            <a:r>
              <a:rPr lang="sk-SK" sz="4800" dirty="0" err="1" smtClean="0"/>
              <a:t>k__snutím</a:t>
            </a:r>
            <a:r>
              <a:rPr lang="sk-SK" sz="4800" dirty="0" smtClean="0"/>
              <a:t>,  jedol som aj </a:t>
            </a:r>
            <a:r>
              <a:rPr lang="sk-SK" sz="4800" dirty="0" err="1" smtClean="0"/>
              <a:t>kukur__čný</a:t>
            </a:r>
            <a:r>
              <a:rPr lang="sk-SK" sz="4800" dirty="0" smtClean="0"/>
              <a:t>  či   </a:t>
            </a:r>
            <a:r>
              <a:rPr lang="sk-SK" sz="4800" dirty="0" err="1" smtClean="0"/>
              <a:t>r__žový</a:t>
            </a:r>
            <a:r>
              <a:rPr lang="sk-SK" sz="4800" dirty="0" smtClean="0"/>
              <a:t>  chlieb</a:t>
            </a:r>
          </a:p>
          <a:p>
            <a:pPr>
              <a:buNone/>
            </a:pPr>
            <a:r>
              <a:rPr lang="sk-SK" sz="4800" b="1" dirty="0" smtClean="0"/>
              <a:t>14.  Vysvetli vlastnými slovami </a:t>
            </a:r>
            <a:r>
              <a:rPr lang="sk-SK" sz="4800" b="1" u="sng" dirty="0" smtClean="0"/>
              <a:t>významy frazeologizmov</a:t>
            </a:r>
            <a:r>
              <a:rPr lang="sk-SK" sz="4800" b="1" dirty="0" smtClean="0"/>
              <a:t>:</a:t>
            </a:r>
            <a:endParaRPr lang="sk-SK" sz="4800" dirty="0" smtClean="0"/>
          </a:p>
          <a:p>
            <a:pPr>
              <a:buNone/>
            </a:pPr>
            <a:r>
              <a:rPr lang="sk-SK" sz="4800" dirty="0" smtClean="0"/>
              <a:t>Kto do teba kameňom, ty do neho chlebom.  </a:t>
            </a:r>
            <a:r>
              <a:rPr lang="sk-SK" sz="4800" dirty="0" smtClean="0"/>
              <a:t>..........................................................................................</a:t>
            </a:r>
            <a:endParaRPr lang="sk-SK" sz="4800" dirty="0" smtClean="0"/>
          </a:p>
          <a:p>
            <a:pPr>
              <a:buNone/>
            </a:pPr>
            <a:r>
              <a:rPr lang="sk-SK" sz="4800" dirty="0" smtClean="0"/>
              <a:t>Neváhal sa rozdeliť o poslednú kôrku chleba. ..........................................................................................</a:t>
            </a:r>
          </a:p>
          <a:p>
            <a:pPr>
              <a:buNone/>
            </a:pPr>
            <a:r>
              <a:rPr lang="sk-SK" sz="4800" dirty="0" smtClean="0"/>
              <a:t>..................................................</a:t>
            </a:r>
            <a:endParaRPr lang="sk-SK" sz="4800" dirty="0" smtClean="0"/>
          </a:p>
          <a:p>
            <a:pPr>
              <a:buNone/>
            </a:pPr>
            <a:r>
              <a:rPr lang="sk-SK" sz="4800" dirty="0" smtClean="0"/>
              <a:t>Však raz dôjde na lámanie chleba.  ..........................................................................................................</a:t>
            </a:r>
          </a:p>
          <a:p>
            <a:pPr>
              <a:buNone/>
            </a:pPr>
            <a:r>
              <a:rPr lang="sk-SK" sz="4800" dirty="0" smtClean="0"/>
              <a:t>...............................................................................................................................................................</a:t>
            </a:r>
          </a:p>
          <a:p>
            <a:pPr>
              <a:buNone/>
            </a:pPr>
            <a:r>
              <a:rPr lang="sk-SK" sz="4800" b="1" dirty="0" smtClean="0"/>
              <a:t>15. „</a:t>
            </a:r>
            <a:r>
              <a:rPr lang="sk-SK" sz="4800" b="1" i="1" dirty="0" smtClean="0"/>
              <a:t>Na svätého Marka kto nemá chleba, nech hryzie jablká.</a:t>
            </a:r>
            <a:r>
              <a:rPr lang="sk-SK" sz="4800" b="1" dirty="0" smtClean="0"/>
              <a:t>“ Daný ľudový výrok je:</a:t>
            </a:r>
            <a:endParaRPr lang="sk-SK" sz="4800" dirty="0" smtClean="0"/>
          </a:p>
          <a:p>
            <a:pPr>
              <a:buNone/>
            </a:pPr>
            <a:r>
              <a:rPr lang="sk-SK" sz="4800" dirty="0" smtClean="0"/>
              <a:t>a) príslovie                b) porekadlo                c) pranostika</a:t>
            </a:r>
          </a:p>
          <a:p>
            <a:pPr>
              <a:buNone/>
            </a:pPr>
            <a:r>
              <a:rPr lang="sk-SK" sz="4800" dirty="0" smtClean="0"/>
              <a:t>16</a:t>
            </a:r>
            <a:r>
              <a:rPr lang="sk-SK" sz="4800" b="1" i="1" dirty="0" smtClean="0"/>
              <a:t>.  „História chleba začína už pred viac než jedenástimi tisícmi rokmi. Odborníci datujú jeho zrod až do obdobia pravekého neolitu, teda mladšej doby kamennej. V tej dobe sa začína účelovo pestovať obilie, súbežne dochádza k </a:t>
            </a:r>
            <a:r>
              <a:rPr lang="sk-SK" sz="4800" b="1" i="1" dirty="0" err="1" smtClean="0"/>
              <a:t>domestikácii</a:t>
            </a:r>
            <a:r>
              <a:rPr lang="sk-SK" sz="4800" b="1" i="1" dirty="0" smtClean="0"/>
              <a:t> zvierat či k stavbe obydlí trvalého charakteru. Vtedajšie kmene sa usádzajú a spolu s rozvojom primitívneho poľnohospodárstva sa tiež objavuje prvý pečený chlieb.“</a:t>
            </a:r>
            <a:r>
              <a:rPr lang="sk-SK" sz="4800" dirty="0" smtClean="0"/>
              <a:t> (http://www.penam.sk/sk/recepty-a-zaujimavosti/chlieb-v-premenach-storoci/)</a:t>
            </a:r>
          </a:p>
          <a:p>
            <a:pPr>
              <a:buNone/>
            </a:pPr>
            <a:r>
              <a:rPr lang="sk-SK" sz="4800" b="1" dirty="0" smtClean="0"/>
              <a:t>V danej ukážke je použitý </a:t>
            </a:r>
            <a:r>
              <a:rPr lang="sk-SK" sz="4800" b="1" u="sng" dirty="0" smtClean="0"/>
              <a:t>slohový postup</a:t>
            </a:r>
            <a:r>
              <a:rPr lang="sk-SK" sz="4800" b="1" dirty="0" smtClean="0"/>
              <a:t>:</a:t>
            </a:r>
            <a:endParaRPr lang="sk-SK" sz="4800" dirty="0" smtClean="0"/>
          </a:p>
          <a:p>
            <a:pPr>
              <a:buNone/>
            </a:pPr>
            <a:r>
              <a:rPr lang="sk-SK" sz="4800" dirty="0" smtClean="0"/>
              <a:t>a) rozprávací      b) opisný        c) informačný         d) výkladový</a:t>
            </a:r>
          </a:p>
          <a:p>
            <a:endParaRPr lang="sk-SK" dirty="0" smtClean="0">
              <a:solidFill>
                <a:srgbClr val="996633"/>
              </a:solidFill>
            </a:endParaRPr>
          </a:p>
          <a:p>
            <a:endParaRPr lang="sk-SK" dirty="0"/>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429520" y="1785926"/>
            <a:ext cx="1089391" cy="102485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Slohové práce Chlieb </a:t>
            </a:r>
            <a:r>
              <a:rPr lang="sk-SK" sz="4000" b="1" dirty="0">
                <a:ln w="11430"/>
                <a:solidFill>
                  <a:srgbClr val="FFC000"/>
                </a:solidFill>
                <a:effectLst>
                  <a:outerShdw blurRad="80000" dist="40000" dir="5040000" algn="tl">
                    <a:srgbClr val="000000">
                      <a:alpha val="30000"/>
                    </a:srgbClr>
                  </a:outerShdw>
                </a:effectLst>
              </a:rPr>
              <a:t>je dar zeme </a:t>
            </a:r>
            <a:br>
              <a:rPr lang="sk-SK" sz="4000" b="1" dirty="0">
                <a:ln w="11430"/>
                <a:solidFill>
                  <a:srgbClr val="FFC000"/>
                </a:solidFill>
                <a:effectLst>
                  <a:outerShdw blurRad="80000" dist="40000" dir="5040000" algn="tl">
                    <a:srgbClr val="000000">
                      <a:alpha val="30000"/>
                    </a:srgbClr>
                  </a:outerShdw>
                </a:effectLst>
              </a:rPr>
            </a:br>
            <a:endParaRPr lang="sk-SK" sz="4000" b="1" dirty="0">
              <a:ln w="11430"/>
              <a:solidFill>
                <a:srgbClr val="FFC000"/>
              </a:solidFill>
              <a:effectLst>
                <a:outerShdw blurRad="80000" dist="40000" dir="5040000" algn="tl">
                  <a:srgbClr val="000000">
                    <a:alpha val="30000"/>
                  </a:srgbClr>
                </a:outerShdw>
              </a:effectLst>
            </a:endParaRPr>
          </a:p>
        </p:txBody>
      </p:sp>
      <p:sp>
        <p:nvSpPr>
          <p:cNvPr id="3" name="Zástupný symbol obsahu 2"/>
          <p:cNvSpPr>
            <a:spLocks noGrp="1"/>
          </p:cNvSpPr>
          <p:nvPr>
            <p:ph idx="1"/>
          </p:nvPr>
        </p:nvSpPr>
        <p:spPr>
          <a:xfrm>
            <a:off x="457200" y="836712"/>
            <a:ext cx="8229600" cy="5289451"/>
          </a:xfrm>
        </p:spPr>
        <p:txBody>
          <a:bodyPr>
            <a:noAutofit/>
          </a:bodyPr>
          <a:lstStyle/>
          <a:p>
            <a:pPr marL="0" indent="0" algn="just">
              <a:spcAft>
                <a:spcPts val="0"/>
              </a:spcAft>
              <a:buNone/>
            </a:pPr>
            <a:endParaRPr lang="sk-SK" sz="1100" dirty="0" smtClean="0">
              <a:solidFill>
                <a:srgbClr val="FF0000"/>
              </a:solidFill>
              <a:latin typeface="Book Antiqua" panose="02040602050305030304" pitchFamily="18" charset="0"/>
              <a:ea typeface="Times New Roman" panose="02020603050405020304" pitchFamily="18" charset="0"/>
            </a:endParaRPr>
          </a:p>
          <a:p>
            <a:pPr marL="0" indent="0" algn="just">
              <a:spcAft>
                <a:spcPts val="0"/>
              </a:spcAft>
              <a:buNone/>
            </a:pPr>
            <a:r>
              <a:rPr lang="sk-SK" sz="1200" dirty="0" smtClean="0">
                <a:solidFill>
                  <a:srgbClr val="000000"/>
                </a:solidFill>
                <a:latin typeface="Arial" panose="020B0604020202020204" pitchFamily="34" charset="0"/>
                <a:ea typeface="Times New Roman" panose="02020603050405020304" pitchFamily="18" charset="0"/>
              </a:rPr>
              <a:t>Môj </a:t>
            </a:r>
            <a:r>
              <a:rPr lang="sk-SK" sz="1200" dirty="0">
                <a:solidFill>
                  <a:srgbClr val="000000"/>
                </a:solidFill>
                <a:latin typeface="Arial" panose="020B0604020202020204" pitchFamily="34" charset="0"/>
                <a:ea typeface="Times New Roman" panose="02020603050405020304" pitchFamily="18" charset="0"/>
              </a:rPr>
              <a:t>názor na túto tému je úplne bežný. Ja si myslím, že chlieb je potrebný </a:t>
            </a:r>
            <a:r>
              <a:rPr lang="sk-SK" sz="1200" dirty="0" smtClean="0">
                <a:solidFill>
                  <a:srgbClr val="000000"/>
                </a:solidFill>
                <a:latin typeface="Arial" panose="020B0604020202020204" pitchFamily="34" charset="0"/>
                <a:ea typeface="Times New Roman" panose="02020603050405020304" pitchFamily="18" charset="0"/>
              </a:rPr>
              <a:t>pre </a:t>
            </a:r>
            <a:r>
              <a:rPr lang="sk-SK" sz="1200" dirty="0">
                <a:solidFill>
                  <a:srgbClr val="000000"/>
                </a:solidFill>
                <a:latin typeface="Arial" panose="020B0604020202020204" pitchFamily="34" charset="0"/>
                <a:ea typeface="Times New Roman" panose="02020603050405020304" pitchFamily="18" charset="0"/>
              </a:rPr>
              <a:t>všetkých na tejto planéte. </a:t>
            </a:r>
            <a:r>
              <a:rPr lang="sk-SK" sz="1200" dirty="0" smtClean="0">
                <a:solidFill>
                  <a:srgbClr val="000000"/>
                </a:solidFill>
                <a:latin typeface="Arial" panose="020B0604020202020204" pitchFamily="34" charset="0"/>
                <a:ea typeface="Times New Roman" panose="02020603050405020304" pitchFamily="18" charset="0"/>
              </a:rPr>
              <a:t>Niekedy </a:t>
            </a:r>
            <a:r>
              <a:rPr lang="sk-SK" sz="1200" dirty="0">
                <a:solidFill>
                  <a:srgbClr val="000000"/>
                </a:solidFill>
                <a:latin typeface="Arial" panose="020B0604020202020204" pitchFamily="34" charset="0"/>
                <a:ea typeface="Times New Roman" panose="02020603050405020304" pitchFamily="18" charset="0"/>
              </a:rPr>
              <a:t>sa zamýšľam aj nad tým, ako mnohí ľudia plytvajú potravinami. Napríklad keď navaria viacej, a potom znovu varia nové jedlo a to staré potom vylejú, tak je to dosť veľká škoda. Pretože neskôr to tí ľudia pocítia, a poriadne, vo finančnej situácii. Radšej by to jedlo, ktoré nezužitkovali, mohli dať trebárs domácim zvieratám alebo ak nemajú doma zvieratá, dať susedovi, čo ja viem pre psa alebo pre zajace. Možností je veľmi veľa, len ich </a:t>
            </a:r>
            <a:r>
              <a:rPr lang="sk-SK" sz="1200" dirty="0" smtClean="0">
                <a:solidFill>
                  <a:srgbClr val="000000"/>
                </a:solidFill>
                <a:latin typeface="Arial" panose="020B0604020202020204" pitchFamily="34" charset="0"/>
                <a:ea typeface="Times New Roman" panose="02020603050405020304" pitchFamily="18" charset="0"/>
              </a:rPr>
              <a:t>nevyužívame  </a:t>
            </a:r>
            <a:r>
              <a:rPr lang="sk-SK" sz="1200" dirty="0">
                <a:solidFill>
                  <a:srgbClr val="000000"/>
                </a:solidFill>
                <a:latin typeface="Arial" panose="020B0604020202020204" pitchFamily="34" charset="0"/>
                <a:ea typeface="Times New Roman" panose="02020603050405020304" pitchFamily="18" charset="0"/>
              </a:rPr>
              <a:t>Zvyknem niekedy rozmýšľať aj nad deťmi v Ugande, v Afrike a tými, ktoré dlhodobo trpia hladom. Je mi niekedy až do plaču, keď sa nad tým zamyslím poriadne. Zoberte to z môjho pohľadu: predstavte si, že ste vy na mieste toho dieťaťa. Dokázali by ste vydržať bez jedla ako ono, ja neviem, napríklad mesiac, dva? Skúste si to aspoň predstaviť. Nie je vám zle? No mne by </a:t>
            </a:r>
            <a:r>
              <a:rPr lang="sk-SK" sz="1200" dirty="0" smtClean="0">
                <a:solidFill>
                  <a:srgbClr val="000000"/>
                </a:solidFill>
                <a:latin typeface="Arial" panose="020B0604020202020204" pitchFamily="34" charset="0"/>
                <a:ea typeface="Times New Roman" panose="02020603050405020304" pitchFamily="18" charset="0"/>
              </a:rPr>
              <a:t>bolo .Skúste </a:t>
            </a:r>
            <a:r>
              <a:rPr lang="sk-SK" sz="1200" dirty="0">
                <a:solidFill>
                  <a:srgbClr val="000000"/>
                </a:solidFill>
                <a:latin typeface="Arial" panose="020B0604020202020204" pitchFamily="34" charset="0"/>
                <a:ea typeface="Times New Roman" panose="02020603050405020304" pitchFamily="18" charset="0"/>
              </a:rPr>
              <a:t>porozmýšľať, ako by ste mohli ušetriť peniaze napríklad na strave s myšlienkou: „No tak tento mesiac sa budeme stravovať šetrnejšie, a kým sa nedoje jedno navarené, druhé </a:t>
            </a:r>
            <a:r>
              <a:rPr lang="sk-SK" sz="1200" dirty="0" smtClean="0">
                <a:solidFill>
                  <a:srgbClr val="000000"/>
                </a:solidFill>
                <a:latin typeface="Arial" panose="020B0604020202020204" pitchFamily="34" charset="0"/>
                <a:ea typeface="Times New Roman" panose="02020603050405020304" pitchFamily="18" charset="0"/>
              </a:rPr>
              <a:t>variť nebudeme</a:t>
            </a:r>
            <a:r>
              <a:rPr lang="sk-SK" sz="1200" dirty="0">
                <a:solidFill>
                  <a:srgbClr val="000000"/>
                </a:solidFill>
                <a:latin typeface="Arial" panose="020B0604020202020204" pitchFamily="34" charset="0"/>
                <a:ea typeface="Times New Roman" panose="02020603050405020304" pitchFamily="18" charset="0"/>
              </a:rPr>
              <a:t>!“ </a:t>
            </a:r>
            <a:endParaRPr lang="sk-SK" sz="1200" dirty="0" smtClean="0">
              <a:solidFill>
                <a:srgbClr val="000000"/>
              </a:solidFill>
              <a:latin typeface="Arial" panose="020B0604020202020204" pitchFamily="34" charset="0"/>
              <a:ea typeface="Times New Roman" panose="02020603050405020304" pitchFamily="18" charset="0"/>
            </a:endParaRPr>
          </a:p>
          <a:p>
            <a:pPr marL="0" indent="0" algn="just">
              <a:spcAft>
                <a:spcPts val="0"/>
              </a:spcAft>
              <a:buNone/>
            </a:pPr>
            <a:r>
              <a:rPr lang="sk-SK" sz="1200" dirty="0" smtClean="0">
                <a:solidFill>
                  <a:srgbClr val="000000"/>
                </a:solidFill>
                <a:latin typeface="Arial" panose="020B0604020202020204" pitchFamily="34" charset="0"/>
                <a:ea typeface="Times New Roman" panose="02020603050405020304" pitchFamily="18" charset="0"/>
              </a:rPr>
              <a:t>Uvidíte</a:t>
            </a:r>
            <a:r>
              <a:rPr lang="sk-SK" sz="1200" dirty="0">
                <a:solidFill>
                  <a:srgbClr val="000000"/>
                </a:solidFill>
                <a:latin typeface="Arial" panose="020B0604020202020204" pitchFamily="34" charset="0"/>
                <a:ea typeface="Times New Roman" panose="02020603050405020304" pitchFamily="18" charset="0"/>
              </a:rPr>
              <a:t>, že sa vám bude </a:t>
            </a:r>
            <a:r>
              <a:rPr lang="sk-SK" sz="1200" dirty="0" smtClean="0">
                <a:solidFill>
                  <a:srgbClr val="000000"/>
                </a:solidFill>
                <a:latin typeface="Arial" panose="020B0604020202020204" pitchFamily="34" charset="0"/>
                <a:ea typeface="Times New Roman" panose="02020603050405020304" pitchFamily="18" charset="0"/>
              </a:rPr>
              <a:t>oveľa viac </a:t>
            </a:r>
            <a:r>
              <a:rPr lang="sk-SK" sz="1200" dirty="0">
                <a:solidFill>
                  <a:srgbClr val="000000"/>
                </a:solidFill>
                <a:latin typeface="Arial" panose="020B0604020202020204" pitchFamily="34" charset="0"/>
                <a:ea typeface="Times New Roman" panose="02020603050405020304" pitchFamily="18" charset="0"/>
              </a:rPr>
              <a:t>dariť ušetriť financie počas pár mesiacov</a:t>
            </a:r>
            <a:r>
              <a:rPr lang="sk-SK" sz="1200" dirty="0" smtClean="0">
                <a:solidFill>
                  <a:srgbClr val="000000"/>
                </a:solidFill>
                <a:latin typeface="Arial" panose="020B0604020202020204" pitchFamily="34" charset="0"/>
                <a:ea typeface="Times New Roman" panose="02020603050405020304" pitchFamily="18" charset="0"/>
              </a:rPr>
              <a:t>.</a:t>
            </a:r>
          </a:p>
          <a:p>
            <a:pPr marL="0" indent="0" algn="just">
              <a:spcAft>
                <a:spcPts val="0"/>
              </a:spcAft>
              <a:buNone/>
            </a:pPr>
            <a:endParaRPr lang="sk-SK" sz="1200" dirty="0">
              <a:latin typeface="Times New Roman" panose="02020603050405020304" pitchFamily="18" charset="0"/>
              <a:ea typeface="Times New Roman" panose="02020603050405020304" pitchFamily="18" charset="0"/>
            </a:endParaRPr>
          </a:p>
          <a:p>
            <a:pPr marL="0" indent="0" algn="just">
              <a:spcAft>
                <a:spcPts val="0"/>
              </a:spcAft>
              <a:buNone/>
            </a:pPr>
            <a:r>
              <a:rPr lang="sk-SK" sz="1200" dirty="0" smtClean="0">
                <a:solidFill>
                  <a:srgbClr val="000000"/>
                </a:solidFill>
                <a:latin typeface="Arial" panose="020B0604020202020204" pitchFamily="34" charset="0"/>
                <a:ea typeface="Times New Roman" panose="02020603050405020304" pitchFamily="18" charset="0"/>
              </a:rPr>
              <a:t>  </a:t>
            </a:r>
            <a:r>
              <a:rPr lang="sk-SK" sz="1200" dirty="0">
                <a:solidFill>
                  <a:srgbClr val="000000"/>
                </a:solidFill>
                <a:latin typeface="Arial" panose="020B0604020202020204" pitchFamily="34" charset="0"/>
                <a:ea typeface="Times New Roman" panose="02020603050405020304" pitchFamily="18" charset="0"/>
              </a:rPr>
              <a:t>A čo tak desiata? Zobrať si radšej domácu desiatu ako rýchly a nezdravý </a:t>
            </a:r>
            <a:r>
              <a:rPr lang="sk-SK" sz="1200" dirty="0" err="1">
                <a:solidFill>
                  <a:srgbClr val="000000"/>
                </a:solidFill>
                <a:latin typeface="Arial" panose="020B0604020202020204" pitchFamily="34" charset="0"/>
                <a:ea typeface="Times New Roman" panose="02020603050405020304" pitchFamily="18" charset="0"/>
              </a:rPr>
              <a:t>fast-food</a:t>
            </a:r>
            <a:r>
              <a:rPr lang="sk-SK" sz="1200" dirty="0">
                <a:solidFill>
                  <a:srgbClr val="000000"/>
                </a:solidFill>
                <a:latin typeface="Arial" panose="020B0604020202020204" pitchFamily="34" charset="0"/>
                <a:ea typeface="Times New Roman" panose="02020603050405020304" pitchFamily="18" charset="0"/>
              </a:rPr>
              <a:t>. Skúška nestojí nič a </a:t>
            </a:r>
            <a:r>
              <a:rPr lang="sk-SK" sz="1200" dirty="0" err="1">
                <a:solidFill>
                  <a:srgbClr val="000000"/>
                </a:solidFill>
                <a:latin typeface="Arial" panose="020B0604020202020204" pitchFamily="34" charset="0"/>
                <a:ea typeface="Times New Roman" panose="02020603050405020304" pitchFamily="18" charset="0"/>
              </a:rPr>
              <a:t>fast-foody</a:t>
            </a:r>
            <a:r>
              <a:rPr lang="sk-SK" sz="1200" dirty="0">
                <a:solidFill>
                  <a:srgbClr val="000000"/>
                </a:solidFill>
                <a:latin typeface="Arial" panose="020B0604020202020204" pitchFamily="34" charset="0"/>
                <a:ea typeface="Times New Roman" panose="02020603050405020304" pitchFamily="18" charset="0"/>
              </a:rPr>
              <a:t> sú navyše dosť drahé, a kebyže máte svoju domácu desiatu, ušetríte si zdravie a svoju peňaženku s financiami.</a:t>
            </a:r>
            <a:endParaRPr lang="sk-SK" sz="1200" dirty="0">
              <a:latin typeface="Times New Roman" panose="02020603050405020304" pitchFamily="18" charset="0"/>
              <a:ea typeface="Times New Roman" panose="02020603050405020304" pitchFamily="18" charset="0"/>
            </a:endParaRPr>
          </a:p>
          <a:p>
            <a:pPr algn="just">
              <a:lnSpc>
                <a:spcPct val="115000"/>
              </a:lnSpc>
              <a:spcAft>
                <a:spcPts val="0"/>
              </a:spcAft>
              <a:buNone/>
            </a:pPr>
            <a:r>
              <a:rPr lang="sk-SK" sz="1200" dirty="0">
                <a:solidFill>
                  <a:srgbClr val="000000"/>
                </a:solidFill>
                <a:latin typeface="Arial" panose="020B0604020202020204" pitchFamily="34" charset="0"/>
                <a:ea typeface="Times New Roman" panose="02020603050405020304" pitchFamily="18" charset="0"/>
              </a:rPr>
              <a:t>Stravovať sa treba zdravo a tak, aby ste niečo aj ušetrili, ak ste z tých, čo potrebujú škrabať peniaze v každom rohu </a:t>
            </a:r>
            <a:r>
              <a:rPr lang="sk-SK" sz="1200" dirty="0" smtClean="0">
                <a:solidFill>
                  <a:srgbClr val="000000"/>
                </a:solidFill>
                <a:latin typeface="Arial" panose="020B0604020202020204" pitchFamily="34" charset="0"/>
                <a:ea typeface="Times New Roman" panose="02020603050405020304" pitchFamily="18" charset="0"/>
              </a:rPr>
              <a:t>bytu</a:t>
            </a:r>
          </a:p>
          <a:p>
            <a:pPr algn="just">
              <a:lnSpc>
                <a:spcPct val="115000"/>
              </a:lnSpc>
              <a:spcAft>
                <a:spcPts val="0"/>
              </a:spcAft>
              <a:buNone/>
            </a:pPr>
            <a:r>
              <a:rPr lang="sk-SK" sz="1200" dirty="0" smtClean="0">
                <a:solidFill>
                  <a:srgbClr val="000000"/>
                </a:solidFill>
                <a:latin typeface="Arial" panose="020B0604020202020204" pitchFamily="34" charset="0"/>
                <a:ea typeface="Times New Roman" panose="02020603050405020304" pitchFamily="18" charset="0"/>
              </a:rPr>
              <a:t>Pokračujem </a:t>
            </a:r>
            <a:r>
              <a:rPr lang="sk-SK" sz="1200" dirty="0">
                <a:solidFill>
                  <a:srgbClr val="000000"/>
                </a:solidFill>
                <a:latin typeface="Arial" panose="020B0604020202020204" pitchFamily="34" charset="0"/>
                <a:ea typeface="Times New Roman" panose="02020603050405020304" pitchFamily="18" charset="0"/>
              </a:rPr>
              <a:t>týmto: Ak máte záhradku, prečo si nevypestujete vlastné ovocie a zeleninu? Šetrili by ste peniaze a mali by ste sa o čo starať a nesedeli by ste iba pred </a:t>
            </a:r>
            <a:r>
              <a:rPr lang="sk-SK" sz="1200" dirty="0" err="1">
                <a:solidFill>
                  <a:srgbClr val="000000"/>
                </a:solidFill>
                <a:latin typeface="Arial" panose="020B0604020202020204" pitchFamily="34" charset="0"/>
                <a:ea typeface="Times New Roman" panose="02020603050405020304" pitchFamily="18" charset="0"/>
              </a:rPr>
              <a:t>telkou</a:t>
            </a:r>
            <a:r>
              <a:rPr lang="sk-SK" sz="1200" dirty="0">
                <a:solidFill>
                  <a:srgbClr val="000000"/>
                </a:solidFill>
                <a:latin typeface="Arial" panose="020B0604020202020204" pitchFamily="34" charset="0"/>
                <a:ea typeface="Times New Roman" panose="02020603050405020304" pitchFamily="18" charset="0"/>
              </a:rPr>
              <a:t> alebo počítačom, ktoré mimochodom tiež stoja nejaké to euro... </a:t>
            </a:r>
            <a:endParaRPr lang="sk-SK" sz="1200" dirty="0">
              <a:latin typeface="Times New Roman" panose="02020603050405020304" pitchFamily="18" charset="0"/>
              <a:ea typeface="Times New Roman" panose="02020603050405020304" pitchFamily="18" charset="0"/>
            </a:endParaRPr>
          </a:p>
          <a:p>
            <a:pPr algn="just">
              <a:lnSpc>
                <a:spcPct val="115000"/>
              </a:lnSpc>
              <a:spcAft>
                <a:spcPts val="0"/>
              </a:spcAft>
              <a:buNone/>
            </a:pPr>
            <a:r>
              <a:rPr lang="sk-SK" sz="1200" dirty="0" smtClean="0">
                <a:solidFill>
                  <a:srgbClr val="000000"/>
                </a:solidFill>
                <a:latin typeface="Arial" panose="020B0604020202020204" pitchFamily="34" charset="0"/>
                <a:ea typeface="Times New Roman" panose="02020603050405020304" pitchFamily="18" charset="0"/>
              </a:rPr>
              <a:t>  </a:t>
            </a:r>
            <a:r>
              <a:rPr lang="sk-SK" sz="1200" dirty="0">
                <a:solidFill>
                  <a:srgbClr val="000000"/>
                </a:solidFill>
                <a:latin typeface="Arial" panose="020B0604020202020204" pitchFamily="34" charset="0"/>
                <a:ea typeface="Times New Roman" panose="02020603050405020304" pitchFamily="18" charset="0"/>
              </a:rPr>
              <a:t>Chlieb nemusíte kupovať, ak máte doma potrebné suroviny, tak si upečte domáci, a tak aj ušetríte peniaze, lebo v dnešnej dobe za chlieb pýtajú  1,20€ a niekedy ani to nevyhrabete z peňaženky</a:t>
            </a:r>
            <a:r>
              <a:rPr lang="sk-SK" sz="1200" dirty="0" smtClean="0">
                <a:solidFill>
                  <a:srgbClr val="000000"/>
                </a:solidFill>
                <a:latin typeface="Arial" panose="020B0604020202020204" pitchFamily="34" charset="0"/>
                <a:ea typeface="Times New Roman" panose="02020603050405020304" pitchFamily="18" charset="0"/>
              </a:rPr>
              <a:t>.</a:t>
            </a:r>
          </a:p>
          <a:p>
            <a:pPr algn="just">
              <a:buNone/>
            </a:pPr>
            <a:endParaRPr lang="sk-SK" sz="1200" dirty="0">
              <a:latin typeface="Times New Roman" panose="02020603050405020304" pitchFamily="18" charset="0"/>
            </a:endParaRPr>
          </a:p>
          <a:p>
            <a:pPr algn="just">
              <a:buNone/>
            </a:pPr>
            <a:r>
              <a:rPr lang="sk-SK" sz="1200" dirty="0" smtClean="0"/>
              <a:t>Renáta </a:t>
            </a:r>
            <a:r>
              <a:rPr lang="sk-SK" sz="1200" dirty="0" err="1"/>
              <a:t>P</a:t>
            </a:r>
            <a:r>
              <a:rPr lang="sk-SK" sz="1200" dirty="0" err="1" smtClean="0"/>
              <a:t>atkáňová</a:t>
            </a:r>
            <a:r>
              <a:rPr lang="sk-SK" sz="1200" dirty="0" smtClean="0"/>
              <a:t>, 8.A</a:t>
            </a:r>
            <a:endParaRPr lang="sk-SK" sz="1200" dirty="0"/>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572396" y="5214950"/>
            <a:ext cx="785818" cy="739268"/>
          </a:xfrm>
          <a:prstGeom prst="rect">
            <a:avLst/>
          </a:prstGeom>
        </p:spPr>
      </p:pic>
    </p:spTree>
    <p:extLst>
      <p:ext uri="{BB962C8B-B14F-4D97-AF65-F5344CB8AC3E}">
        <p14:creationId xmlns:p14="http://schemas.microsoft.com/office/powerpoint/2010/main" xmlns="" val="3264012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sz="4000" b="1" dirty="0" smtClean="0">
                <a:ln w="11430"/>
                <a:solidFill>
                  <a:srgbClr val="FFC000"/>
                </a:solidFill>
                <a:effectLst>
                  <a:outerShdw blurRad="80000" dist="40000" dir="5040000" algn="tl">
                    <a:srgbClr val="000000">
                      <a:alpha val="30000"/>
                    </a:srgbClr>
                  </a:outerShdw>
                </a:effectLst>
              </a:rPr>
              <a:t>Rozprávky o chlebe</a:t>
            </a:r>
          </a:p>
        </p:txBody>
      </p:sp>
      <p:sp>
        <p:nvSpPr>
          <p:cNvPr id="3" name="Zástupný symbol obsahu 2"/>
          <p:cNvSpPr>
            <a:spLocks noGrp="1"/>
          </p:cNvSpPr>
          <p:nvPr>
            <p:ph idx="1"/>
          </p:nvPr>
        </p:nvSpPr>
        <p:spPr>
          <a:xfrm>
            <a:off x="428596" y="1142984"/>
            <a:ext cx="8229600" cy="4840303"/>
          </a:xfrm>
        </p:spPr>
        <p:txBody>
          <a:bodyPr>
            <a:noAutofit/>
          </a:bodyPr>
          <a:lstStyle/>
          <a:p>
            <a:pPr>
              <a:buNone/>
            </a:pPr>
            <a:r>
              <a:rPr lang="sk-SK" sz="1900" b="1" dirty="0" smtClean="0">
                <a:solidFill>
                  <a:srgbClr val="996633"/>
                </a:solidFill>
              </a:rPr>
              <a:t>ELI   A  BOCHNÍK   CHLEBA</a:t>
            </a:r>
          </a:p>
          <a:p>
            <a:pPr>
              <a:buNone/>
            </a:pPr>
            <a:r>
              <a:rPr lang="sk-SK" sz="1200" dirty="0" smtClean="0"/>
              <a:t> </a:t>
            </a:r>
            <a:endParaRPr lang="sk-SK" sz="1200" dirty="0" smtClean="0"/>
          </a:p>
          <a:p>
            <a:pPr>
              <a:buNone/>
            </a:pPr>
            <a:r>
              <a:rPr lang="sk-SK" sz="1200" dirty="0" smtClean="0"/>
              <a:t> </a:t>
            </a:r>
            <a:r>
              <a:rPr lang="sk-SK" sz="1200" dirty="0" smtClean="0"/>
              <a:t>Kde bolo – tam bolo, za morom – za oceánom, v jednej malej africkej dedinke, žilo dievčatko menom </a:t>
            </a:r>
            <a:r>
              <a:rPr lang="sk-SK" sz="1200" dirty="0" err="1" smtClean="0"/>
              <a:t>Eli</a:t>
            </a:r>
            <a:r>
              <a:rPr lang="sk-SK" sz="1200" dirty="0" smtClean="0"/>
              <a:t>. Rodičia boli </a:t>
            </a:r>
            <a:r>
              <a:rPr lang="sk-SK" sz="1200" dirty="0" smtClean="0"/>
              <a:t>veľmi</a:t>
            </a:r>
          </a:p>
          <a:p>
            <a:pPr>
              <a:buNone/>
            </a:pPr>
            <a:r>
              <a:rPr lang="sk-SK" sz="1200" dirty="0" smtClean="0"/>
              <a:t>chudobní</a:t>
            </a:r>
            <a:r>
              <a:rPr lang="sk-SK" sz="1200" dirty="0" smtClean="0"/>
              <a:t>, horko-ťažko zarobili sami na seba, nie to ešte na svojich päť detí. </a:t>
            </a:r>
            <a:r>
              <a:rPr lang="sk-SK" sz="1200" dirty="0" err="1" smtClean="0"/>
              <a:t>Eli</a:t>
            </a:r>
            <a:r>
              <a:rPr lang="sk-SK" sz="1200" dirty="0" smtClean="0"/>
              <a:t> mala štyroch bratov. Všetci boli od nej mladší. Konečne dovŕšila vek osem rokov a veľmi sa z toho tešila. No ešte netušila, čo ju čaká</a:t>
            </a:r>
            <a:r>
              <a:rPr lang="sk-SK" sz="1200" dirty="0" smtClean="0"/>
              <a:t>.</a:t>
            </a:r>
          </a:p>
          <a:p>
            <a:pPr>
              <a:buNone/>
            </a:pPr>
            <a:r>
              <a:rPr lang="sk-SK" sz="1200" dirty="0" smtClean="0"/>
              <a:t>  </a:t>
            </a:r>
            <a:r>
              <a:rPr lang="sk-SK" sz="1200" dirty="0" smtClean="0"/>
              <a:t>„</a:t>
            </a:r>
            <a:r>
              <a:rPr lang="sk-SK" sz="1200" dirty="0" err="1" smtClean="0"/>
              <a:t>Eli</a:t>
            </a:r>
            <a:r>
              <a:rPr lang="sk-SK" sz="1200" dirty="0" smtClean="0"/>
              <a:t>, drobček, vstávaj!“ zobudil ju jedného dňa mamin hlas. </a:t>
            </a:r>
            <a:endParaRPr lang="sk-SK" sz="1200" dirty="0" smtClean="0"/>
          </a:p>
          <a:p>
            <a:pPr>
              <a:buNone/>
            </a:pPr>
            <a:r>
              <a:rPr lang="sk-SK" sz="1200" dirty="0" smtClean="0"/>
              <a:t>Nestihla </a:t>
            </a:r>
            <a:r>
              <a:rPr lang="sk-SK" sz="1200" dirty="0" smtClean="0"/>
              <a:t>ani otvoriť oči a už ju do hlavy trafila pohúžvaná, dotrhaná stará deka.    </a:t>
            </a:r>
            <a:endParaRPr lang="sk-SK" sz="1200" dirty="0" smtClean="0"/>
          </a:p>
          <a:p>
            <a:pPr>
              <a:buNone/>
            </a:pPr>
            <a:r>
              <a:rPr lang="sk-SK" sz="1200" dirty="0" smtClean="0"/>
              <a:t> </a:t>
            </a:r>
            <a:r>
              <a:rPr lang="sk-SK" sz="1200" dirty="0" smtClean="0"/>
              <a:t>„Ach, </a:t>
            </a:r>
            <a:r>
              <a:rPr lang="sk-SK" sz="1200" dirty="0" smtClean="0"/>
              <a:t>nie</a:t>
            </a:r>
            <a:r>
              <a:rPr lang="sk-SK" sz="1200" dirty="0" smtClean="0"/>
              <a:t>,“ pomyslela si, „dvojičky!“ </a:t>
            </a:r>
            <a:r>
              <a:rPr lang="sk-SK" sz="1200" dirty="0" err="1" smtClean="0"/>
              <a:t>Kao</a:t>
            </a:r>
            <a:r>
              <a:rPr lang="sk-SK" sz="1200" dirty="0" smtClean="0"/>
              <a:t> a </a:t>
            </a:r>
            <a:r>
              <a:rPr lang="sk-SK" sz="1200" dirty="0" err="1" smtClean="0"/>
              <a:t>Leo</a:t>
            </a:r>
            <a:r>
              <a:rPr lang="sk-SK" sz="1200" dirty="0" smtClean="0"/>
              <a:t> sa zase hrali na vojnu. </a:t>
            </a:r>
          </a:p>
          <a:p>
            <a:pPr>
              <a:buNone/>
            </a:pPr>
            <a:r>
              <a:rPr lang="sk-SK" sz="1200" b="1" dirty="0" smtClean="0"/>
              <a:t>  </a:t>
            </a:r>
            <a:r>
              <a:rPr lang="sk-SK" sz="1200" b="1" dirty="0" err="1" smtClean="0"/>
              <a:t>Eli</a:t>
            </a:r>
            <a:r>
              <a:rPr lang="sk-SK" sz="1200" b="1" dirty="0" smtClean="0"/>
              <a:t>, jej štyria bratia i rodičia spali v jednej spoločnej izbe. V tej druhej varili, jedli, pili a zabávali sa. Kúpať sa chodili do neďalekej rieky, ktorá však bola často vyschnutá. </a:t>
            </a:r>
          </a:p>
          <a:p>
            <a:pPr>
              <a:buNone/>
            </a:pPr>
            <a:r>
              <a:rPr lang="sk-SK" sz="1200" dirty="0" smtClean="0"/>
              <a:t> </a:t>
            </a:r>
            <a:r>
              <a:rPr lang="sk-SK" sz="1200" dirty="0" smtClean="0"/>
              <a:t>Keď </a:t>
            </a:r>
            <a:r>
              <a:rPr lang="sk-SK" sz="1200" dirty="0" err="1" smtClean="0"/>
              <a:t>Eli</a:t>
            </a:r>
            <a:r>
              <a:rPr lang="sk-SK" sz="1200" dirty="0" smtClean="0"/>
              <a:t> vošla do kuchyne, uvidela maminku, ako plače. A ocka so smutnou tvárou, ktorý ju utešoval. Nebol to pekný pohľad. </a:t>
            </a:r>
            <a:r>
              <a:rPr lang="sk-SK" sz="1200" dirty="0" err="1" smtClean="0"/>
              <a:t>Eli</a:t>
            </a:r>
            <a:r>
              <a:rPr lang="sk-SK" sz="1200" dirty="0" smtClean="0"/>
              <a:t> hneď vedela, o čo ide – zase nebudú raňajky. Ticho sa usmiala a povedala: </a:t>
            </a:r>
            <a:endParaRPr lang="sk-SK" sz="1200" dirty="0" smtClean="0"/>
          </a:p>
          <a:p>
            <a:pPr>
              <a:buNone/>
            </a:pPr>
            <a:r>
              <a:rPr lang="sk-SK" sz="1200" b="1" dirty="0" smtClean="0"/>
              <a:t>  </a:t>
            </a:r>
            <a:r>
              <a:rPr lang="sk-SK" sz="1200" b="1" dirty="0" smtClean="0"/>
              <a:t>„Netráp sa, mami, aj tak nie som hladná.“ Hoci, myslela si pravý opak. Maminka si utrela veľkú ľútostivú slzu, ktorá jej práve stekala po líci a nahlas fúkla do vreckovky</a:t>
            </a:r>
            <a:r>
              <a:rPr lang="sk-SK" sz="1200" b="1" dirty="0" smtClean="0"/>
              <a:t>.</a:t>
            </a:r>
          </a:p>
          <a:p>
            <a:pPr>
              <a:buNone/>
            </a:pPr>
            <a:r>
              <a:rPr lang="sk-SK" sz="1200" dirty="0" smtClean="0"/>
              <a:t>  </a:t>
            </a:r>
            <a:r>
              <a:rPr lang="sk-SK" sz="1200" dirty="0" smtClean="0"/>
              <a:t>„Tak čo? Pripravená na prvý deň v práci?“ spýtala sa. Drobučká </a:t>
            </a:r>
            <a:r>
              <a:rPr lang="sk-SK" sz="1200" dirty="0" err="1" smtClean="0"/>
              <a:t>Eli</a:t>
            </a:r>
            <a:r>
              <a:rPr lang="sk-SK" sz="1200" dirty="0" smtClean="0"/>
              <a:t> z toho nebola nadšená. Nemohla sa hrať s kamarátkami. Vedela však, že možno práve vďaka nej budú ma na chlebík. Pri tejto predstave sa jej začali zbiehať slinky. </a:t>
            </a:r>
          </a:p>
          <a:p>
            <a:pPr>
              <a:buNone/>
            </a:pPr>
            <a:r>
              <a:rPr lang="sk-SK" sz="1200" dirty="0" smtClean="0"/>
              <a:t>  </a:t>
            </a:r>
            <a:r>
              <a:rPr lang="sk-SK" sz="1200" dirty="0" smtClean="0"/>
              <a:t>Malá </a:t>
            </a:r>
            <a:r>
              <a:rPr lang="sk-SK" sz="1200" dirty="0" err="1" smtClean="0"/>
              <a:t>Eli</a:t>
            </a:r>
            <a:r>
              <a:rPr lang="sk-SK" sz="1200" dirty="0" smtClean="0"/>
              <a:t> pracovala vo fabrike na topánky celý mesiac. Cez deň si robila len krátke prestávky, počas ktorých si odskočila na WC a hneď utekala späť. Za celodennú prácu dostala len pár centov. </a:t>
            </a:r>
            <a:endParaRPr lang="sk-SK" sz="1200" dirty="0" smtClean="0"/>
          </a:p>
          <a:p>
            <a:pPr>
              <a:buNone/>
            </a:pPr>
            <a:r>
              <a:rPr lang="sk-SK" sz="1200" dirty="0" smtClean="0"/>
              <a:t>  </a:t>
            </a:r>
            <a:r>
              <a:rPr lang="sk-SK" sz="1200" dirty="0" smtClean="0"/>
              <a:t>„Aj tak dobre,“ pomyslela si. Cestou domov niesla zarobené mince pevne zovreté v malých pooškieraných a spotených ručičkách. Ani najsilnejšia osoba na svete by jej ich v tej chvíli nevybrala z rúk. Bola pyšná na svoju prácu a na to, že aj vďaka nej už nejedli len prevarené zemiaky. Za zarobené peniaze mohla mamička časom kúpiť vrecko múky na chlieb a chlebové placky. </a:t>
            </a:r>
          </a:p>
          <a:p>
            <a:pPr>
              <a:buNone/>
            </a:pPr>
            <a:r>
              <a:rPr lang="sk-SK" sz="1200" dirty="0" smtClean="0"/>
              <a:t>  </a:t>
            </a:r>
            <a:r>
              <a:rPr lang="sk-SK" sz="1200" dirty="0" smtClean="0"/>
              <a:t>Od toho dňa jedávali chlebík skoro každý deň na raňajky i večeru. Každý deň sa vracala </a:t>
            </a:r>
            <a:r>
              <a:rPr lang="sk-SK" sz="1200" dirty="0" err="1" smtClean="0"/>
              <a:t>Eli</a:t>
            </a:r>
            <a:r>
              <a:rPr lang="sk-SK" sz="1200" dirty="0" smtClean="0"/>
              <a:t> z práce unavená a vstávala s pomyslením na ťažkú a boľavú prácu. No zohrievala ju myšlienka na to, že na raňajky už nebývajú hladní, a že má milujúcu rodinu</a:t>
            </a:r>
            <a:r>
              <a:rPr lang="sk-SK" sz="1200" dirty="0" smtClean="0"/>
              <a:t>.</a:t>
            </a:r>
          </a:p>
          <a:p>
            <a:pPr>
              <a:buNone/>
            </a:pPr>
            <a:endParaRPr lang="sk-SK" sz="1200" dirty="0" smtClean="0"/>
          </a:p>
          <a:p>
            <a:pPr>
              <a:buNone/>
            </a:pPr>
            <a:r>
              <a:rPr lang="sk-SK" sz="1400" dirty="0" smtClean="0"/>
              <a:t>Žofia Oswaldová,7.A</a:t>
            </a:r>
            <a:endParaRPr lang="sk-SK" sz="1400" dirty="0"/>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715272" y="6118732"/>
            <a:ext cx="785818" cy="73926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Ankety a plagáty v cudzích jazykoch </a:t>
            </a:r>
          </a:p>
        </p:txBody>
      </p:sp>
      <p:pic>
        <p:nvPicPr>
          <p:cNvPr id="4" name="Zástupný symbol obsahu 3" descr="P1010140 (500x375).jpg"/>
          <p:cNvPicPr>
            <a:picLocks noGrp="1" noChangeAspect="1"/>
          </p:cNvPicPr>
          <p:nvPr>
            <p:ph idx="1"/>
          </p:nvPr>
        </p:nvPicPr>
        <p:blipFill>
          <a:blip r:embed="rId3" cstate="print"/>
          <a:stretch>
            <a:fillRect/>
          </a:stretch>
        </p:blipFill>
        <p:spPr>
          <a:xfrm>
            <a:off x="571472" y="4071942"/>
            <a:ext cx="2400000"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Obrázok 4" descr="P1010120 (500x375).jpg"/>
          <p:cNvPicPr>
            <a:picLocks noChangeAspect="1"/>
          </p:cNvPicPr>
          <p:nvPr/>
        </p:nvPicPr>
        <p:blipFill>
          <a:blip r:embed="rId4" cstate="print"/>
          <a:stretch>
            <a:fillRect/>
          </a:stretch>
        </p:blipFill>
        <p:spPr>
          <a:xfrm>
            <a:off x="6000760" y="1857364"/>
            <a:ext cx="2400001"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ázok 5" descr="P1020172 (500x375).jpg"/>
          <p:cNvPicPr>
            <a:picLocks noChangeAspect="1"/>
          </p:cNvPicPr>
          <p:nvPr/>
        </p:nvPicPr>
        <p:blipFill>
          <a:blip r:embed="rId5" cstate="print"/>
          <a:stretch>
            <a:fillRect/>
          </a:stretch>
        </p:blipFill>
        <p:spPr>
          <a:xfrm>
            <a:off x="3286116" y="1857364"/>
            <a:ext cx="2400001"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Obrázok 7" descr="P8260171 (500x375).jpg"/>
          <p:cNvPicPr>
            <a:picLocks noChangeAspect="1"/>
          </p:cNvPicPr>
          <p:nvPr/>
        </p:nvPicPr>
        <p:blipFill>
          <a:blip r:embed="rId6" cstate="print"/>
          <a:stretch>
            <a:fillRect/>
          </a:stretch>
        </p:blipFill>
        <p:spPr>
          <a:xfrm>
            <a:off x="571472" y="1857364"/>
            <a:ext cx="2400000"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Obrázok 8" descr="P8260179 (500x375).jpg"/>
          <p:cNvPicPr>
            <a:picLocks noChangeAspect="1"/>
          </p:cNvPicPr>
          <p:nvPr/>
        </p:nvPicPr>
        <p:blipFill>
          <a:blip r:embed="rId7" cstate="print"/>
          <a:stretch>
            <a:fillRect/>
          </a:stretch>
        </p:blipFill>
        <p:spPr>
          <a:xfrm>
            <a:off x="3286116" y="4071942"/>
            <a:ext cx="2400000"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Obrázok 9" descr="P8260175 (500x375).jpg"/>
          <p:cNvPicPr>
            <a:picLocks noChangeAspect="1"/>
          </p:cNvPicPr>
          <p:nvPr/>
        </p:nvPicPr>
        <p:blipFill>
          <a:blip r:embed="rId8" cstate="print"/>
          <a:stretch>
            <a:fillRect/>
          </a:stretch>
        </p:blipFill>
        <p:spPr>
          <a:xfrm>
            <a:off x="6000760" y="4071942"/>
            <a:ext cx="2400001" cy="1800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Vlastná tvorba</a:t>
            </a:r>
          </a:p>
        </p:txBody>
      </p:sp>
      <p:pic>
        <p:nvPicPr>
          <p:cNvPr id="4" name="Zástupný symbol obsahu 3" descr="chlieb je dar zeme - basen 001.jpg"/>
          <p:cNvPicPr>
            <a:picLocks noGrp="1" noChangeAspect="1"/>
          </p:cNvPicPr>
          <p:nvPr>
            <p:ph idx="1"/>
          </p:nvPr>
        </p:nvPicPr>
        <p:blipFill>
          <a:blip r:embed="rId2" cstate="print"/>
          <a:stretch>
            <a:fillRect/>
          </a:stretch>
        </p:blipFill>
        <p:spPr>
          <a:xfrm>
            <a:off x="5000629" y="1357298"/>
            <a:ext cx="3199191" cy="489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ázok 5" descr="basen2 001.jpg"/>
          <p:cNvPicPr>
            <a:picLocks noChangeAspect="1"/>
          </p:cNvPicPr>
          <p:nvPr/>
        </p:nvPicPr>
        <p:blipFill>
          <a:blip r:embed="rId3" cstate="print"/>
          <a:stretch>
            <a:fillRect/>
          </a:stretch>
        </p:blipFill>
        <p:spPr>
          <a:xfrm>
            <a:off x="642910" y="1357298"/>
            <a:ext cx="3514854" cy="489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Prezentácie v anglickom jazyku</a:t>
            </a:r>
          </a:p>
        </p:txBody>
      </p:sp>
      <p:pic>
        <p:nvPicPr>
          <p:cNvPr id="11" name="Zástupný symbol obsahu 10" descr="Snímka.JPG"/>
          <p:cNvPicPr>
            <a:picLocks noGrp="1" noChangeAspect="1"/>
          </p:cNvPicPr>
          <p:nvPr>
            <p:ph idx="1"/>
          </p:nvPr>
        </p:nvPicPr>
        <p:blipFill>
          <a:blip r:embed="rId2" cstate="print"/>
          <a:stretch>
            <a:fillRect/>
          </a:stretch>
        </p:blipFill>
        <p:spPr>
          <a:xfrm>
            <a:off x="428596" y="1500174"/>
            <a:ext cx="2456568" cy="183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Obrázok 11" descr="Snímka2.JPG"/>
          <p:cNvPicPr>
            <a:picLocks noChangeAspect="1"/>
          </p:cNvPicPr>
          <p:nvPr/>
        </p:nvPicPr>
        <p:blipFill>
          <a:blip r:embed="rId3" cstate="print"/>
          <a:stretch>
            <a:fillRect/>
          </a:stretch>
        </p:blipFill>
        <p:spPr>
          <a:xfrm>
            <a:off x="3286116" y="1500174"/>
            <a:ext cx="2435883" cy="183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Obrázok 12" descr="Snímka3.JPG"/>
          <p:cNvPicPr>
            <a:picLocks noChangeAspect="1"/>
          </p:cNvPicPr>
          <p:nvPr/>
        </p:nvPicPr>
        <p:blipFill>
          <a:blip r:embed="rId4" cstate="print"/>
          <a:stretch>
            <a:fillRect/>
          </a:stretch>
        </p:blipFill>
        <p:spPr>
          <a:xfrm>
            <a:off x="6215074" y="1500174"/>
            <a:ext cx="2428892" cy="1837192"/>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Obrázok 13" descr="Snímka4.JPG"/>
          <p:cNvPicPr>
            <a:picLocks noChangeAspect="1"/>
          </p:cNvPicPr>
          <p:nvPr/>
        </p:nvPicPr>
        <p:blipFill>
          <a:blip r:embed="rId5" cstate="print"/>
          <a:stretch>
            <a:fillRect/>
          </a:stretch>
        </p:blipFill>
        <p:spPr>
          <a:xfrm>
            <a:off x="357158" y="3714752"/>
            <a:ext cx="2456568" cy="183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Obrázok 14" descr="Snímka5.JPG"/>
          <p:cNvPicPr>
            <a:picLocks noChangeAspect="1"/>
          </p:cNvPicPr>
          <p:nvPr/>
        </p:nvPicPr>
        <p:blipFill>
          <a:blip r:embed="rId6" cstate="print"/>
          <a:stretch>
            <a:fillRect/>
          </a:stretch>
        </p:blipFill>
        <p:spPr>
          <a:xfrm>
            <a:off x="3286116" y="3714752"/>
            <a:ext cx="2439465" cy="183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Obrázok 15" descr="Snímka6.JPG"/>
          <p:cNvPicPr>
            <a:picLocks noChangeAspect="1"/>
          </p:cNvPicPr>
          <p:nvPr/>
        </p:nvPicPr>
        <p:blipFill>
          <a:blip r:embed="rId7" cstate="print"/>
          <a:stretch>
            <a:fillRect/>
          </a:stretch>
        </p:blipFill>
        <p:spPr>
          <a:xfrm>
            <a:off x="6215074" y="3714752"/>
            <a:ext cx="2456569" cy="1836000"/>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Obrázok 16"/>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214810" y="5643578"/>
            <a:ext cx="1089391" cy="102485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Ozdoby na múčniky</a:t>
            </a:r>
          </a:p>
        </p:txBody>
      </p:sp>
      <p:sp>
        <p:nvSpPr>
          <p:cNvPr id="5" name="Zástupný symbol obsahu 4"/>
          <p:cNvSpPr>
            <a:spLocks noGrp="1"/>
          </p:cNvSpPr>
          <p:nvPr>
            <p:ph idx="1"/>
          </p:nvPr>
        </p:nvSpPr>
        <p:spPr/>
        <p:txBody>
          <a:bodyPr/>
          <a:lstStyle/>
          <a:p>
            <a:pPr algn="ctr">
              <a:buNone/>
            </a:pPr>
            <a:r>
              <a:rPr lang="sk-SK" sz="1900" b="1" dirty="0" smtClean="0">
                <a:solidFill>
                  <a:srgbClr val="996633"/>
                </a:solidFill>
              </a:rPr>
              <a:t>Deviatačky sa premenili na zručné cukrárky a vytvorili jedlé figúrky a ozdoby na múčniky.</a:t>
            </a:r>
          </a:p>
          <a:p>
            <a:endParaRPr lang="sk-SK" dirty="0" smtClean="0">
              <a:solidFill>
                <a:srgbClr val="996633"/>
              </a:solidFill>
            </a:endParaRPr>
          </a:p>
          <a:p>
            <a:endParaRPr lang="sk-SK" dirty="0"/>
          </a:p>
        </p:txBody>
      </p:sp>
      <p:pic>
        <p:nvPicPr>
          <p:cNvPr id="6" name="Picture 4" descr="E:\jedlo – male\IMAG0746 (500x333).jpg"/>
          <p:cNvPicPr>
            <a:picLocks noChangeAspect="1" noChangeArrowheads="1"/>
          </p:cNvPicPr>
          <p:nvPr/>
        </p:nvPicPr>
        <p:blipFill>
          <a:blip r:embed="rId2" cstate="print"/>
          <a:srcRect l="5600" r="5600"/>
          <a:stretch>
            <a:fillRect/>
          </a:stretch>
        </p:blipFill>
        <p:spPr bwMode="auto">
          <a:xfrm>
            <a:off x="1000100" y="2643182"/>
            <a:ext cx="2493439" cy="1655765"/>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3" descr="E:\jedlo – male\IMAG0736 (500x333).jpg"/>
          <p:cNvPicPr>
            <a:picLocks noChangeAspect="1" noChangeArrowheads="1"/>
          </p:cNvPicPr>
          <p:nvPr/>
        </p:nvPicPr>
        <p:blipFill>
          <a:blip r:embed="rId3" cstate="print"/>
          <a:srcRect/>
          <a:stretch>
            <a:fillRect/>
          </a:stretch>
        </p:blipFill>
        <p:spPr bwMode="auto">
          <a:xfrm>
            <a:off x="3786182" y="2643182"/>
            <a:ext cx="2532058" cy="1686351"/>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2" descr="E:\jedlo – male\IMAG0735 (500x333).jpg"/>
          <p:cNvPicPr>
            <a:picLocks noChangeAspect="1" noChangeArrowheads="1"/>
          </p:cNvPicPr>
          <p:nvPr/>
        </p:nvPicPr>
        <p:blipFill>
          <a:blip r:embed="rId4" cstate="print"/>
          <a:srcRect/>
          <a:stretch>
            <a:fillRect/>
          </a:stretch>
        </p:blipFill>
        <p:spPr bwMode="auto">
          <a:xfrm>
            <a:off x="928662" y="4572008"/>
            <a:ext cx="2532058" cy="1686351"/>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2" descr="E:\jedlo – male\IMAG0733 (500x333).jpg"/>
          <p:cNvPicPr>
            <a:picLocks noChangeAspect="1" noChangeArrowheads="1"/>
          </p:cNvPicPr>
          <p:nvPr/>
        </p:nvPicPr>
        <p:blipFill>
          <a:blip r:embed="rId5" cstate="print"/>
          <a:srcRect/>
          <a:stretch>
            <a:fillRect/>
          </a:stretch>
        </p:blipFill>
        <p:spPr bwMode="auto">
          <a:xfrm>
            <a:off x="3714744" y="4572008"/>
            <a:ext cx="2571768" cy="1638773"/>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Obrázok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000892" y="4000504"/>
            <a:ext cx="1089391" cy="1024858"/>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Obrázky  z cestovín a ryže</a:t>
            </a:r>
          </a:p>
        </p:txBody>
      </p:sp>
      <p:sp>
        <p:nvSpPr>
          <p:cNvPr id="3" name="Zástupný symbol obsahu 2"/>
          <p:cNvSpPr>
            <a:spLocks noGrp="1"/>
          </p:cNvSpPr>
          <p:nvPr>
            <p:ph idx="1"/>
          </p:nvPr>
        </p:nvSpPr>
        <p:spPr/>
        <p:txBody>
          <a:bodyPr/>
          <a:lstStyle/>
          <a:p>
            <a:pPr algn="ctr">
              <a:buNone/>
            </a:pPr>
            <a:r>
              <a:rPr lang="sk-SK" sz="1900" b="1" dirty="0" smtClean="0">
                <a:solidFill>
                  <a:srgbClr val="996633"/>
                </a:solidFill>
              </a:rPr>
              <a:t>Rozprávky Cestovinová princezná a Ryžové kráľovstvo motivovalo prvákov k</a:t>
            </a:r>
          </a:p>
          <a:p>
            <a:pPr algn="ctr">
              <a:buNone/>
            </a:pPr>
            <a:r>
              <a:rPr lang="sk-SK" sz="1900" b="1" dirty="0" smtClean="0">
                <a:solidFill>
                  <a:srgbClr val="996633"/>
                </a:solidFill>
              </a:rPr>
              <a:t>zábavným činnostiam.</a:t>
            </a:r>
          </a:p>
          <a:p>
            <a:pPr>
              <a:buNone/>
            </a:pPr>
            <a:endParaRPr lang="sk-SK" dirty="0"/>
          </a:p>
        </p:txBody>
      </p:sp>
      <p:pic>
        <p:nvPicPr>
          <p:cNvPr id="4" name="Obrázok 3" descr="IMG_1372 (500x375).jpg"/>
          <p:cNvPicPr>
            <a:picLocks noChangeAspect="1"/>
          </p:cNvPicPr>
          <p:nvPr/>
        </p:nvPicPr>
        <p:blipFill>
          <a:blip r:embed="rId2" cstate="print"/>
          <a:stretch>
            <a:fillRect/>
          </a:stretch>
        </p:blipFill>
        <p:spPr>
          <a:xfrm>
            <a:off x="571472" y="2786058"/>
            <a:ext cx="2500330" cy="1875247"/>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descr="E:\jedlo – male\IMG_1377 (500x375).jpg"/>
          <p:cNvPicPr>
            <a:picLocks noChangeAspect="1" noChangeArrowheads="1"/>
          </p:cNvPicPr>
          <p:nvPr/>
        </p:nvPicPr>
        <p:blipFill>
          <a:blip r:embed="rId3" cstate="print"/>
          <a:srcRect/>
          <a:stretch>
            <a:fillRect/>
          </a:stretch>
        </p:blipFill>
        <p:spPr bwMode="auto">
          <a:xfrm>
            <a:off x="3500430" y="2928934"/>
            <a:ext cx="2398188" cy="1798641"/>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ázok 5" descr="IMG_1373 (500x375).jpg"/>
          <p:cNvPicPr>
            <a:picLocks noChangeAspect="1"/>
          </p:cNvPicPr>
          <p:nvPr/>
        </p:nvPicPr>
        <p:blipFill>
          <a:blip r:embed="rId4" cstate="print"/>
          <a:stretch>
            <a:fillRect/>
          </a:stretch>
        </p:blipFill>
        <p:spPr>
          <a:xfrm>
            <a:off x="6215074" y="3286124"/>
            <a:ext cx="2389182" cy="1791887"/>
          </a:xfrm>
          <a:prstGeom prst="rect">
            <a:avLst/>
          </a:prstGeom>
          <a:solidFill>
            <a:srgbClr val="FFFFFF">
              <a:shade val="85000"/>
            </a:srgbClr>
          </a:solidFill>
          <a:ln w="88900" cap="sq">
            <a:solidFill>
              <a:srgbClr val="FFC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Obrázok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571736" y="5072074"/>
            <a:ext cx="1089391" cy="1024858"/>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r>
              <a:rPr lang="sk-SK" b="1" dirty="0" smtClean="0">
                <a:ln w="11430"/>
                <a:solidFill>
                  <a:srgbClr val="FFC000"/>
                </a:solidFill>
                <a:effectLst>
                  <a:outerShdw blurRad="80000" dist="40000" dir="5040000" algn="tl">
                    <a:srgbClr val="000000">
                      <a:alpha val="30000"/>
                    </a:srgbClr>
                  </a:outerShdw>
                </a:effectLst>
              </a:rPr>
              <a:t>Základné údaje</a:t>
            </a:r>
          </a:p>
        </p:txBody>
      </p:sp>
      <p:sp>
        <p:nvSpPr>
          <p:cNvPr id="3" name="Zástupný symbol obsahu 2"/>
          <p:cNvSpPr>
            <a:spLocks noGrp="1"/>
          </p:cNvSpPr>
          <p:nvPr>
            <p:ph idx="1"/>
          </p:nvPr>
        </p:nvSpPr>
        <p:spPr/>
        <p:txBody>
          <a:bodyPr>
            <a:normAutofit/>
          </a:bodyPr>
          <a:lstStyle/>
          <a:p>
            <a:pPr>
              <a:buNone/>
            </a:pPr>
            <a:r>
              <a:rPr lang="sk-SK" sz="2800" dirty="0" smtClean="0"/>
              <a:t>ZŠ Pavla </a:t>
            </a:r>
            <a:r>
              <a:rPr lang="sk-SK" sz="2800" dirty="0" err="1" smtClean="0"/>
              <a:t>Križku</a:t>
            </a:r>
            <a:r>
              <a:rPr lang="sk-SK" sz="2800" dirty="0" smtClean="0"/>
              <a:t> </a:t>
            </a:r>
          </a:p>
          <a:p>
            <a:pPr>
              <a:buNone/>
            </a:pPr>
            <a:r>
              <a:rPr lang="sk-SK" sz="2800" dirty="0" err="1" smtClean="0"/>
              <a:t>Ul.P.Križku</a:t>
            </a:r>
            <a:r>
              <a:rPr lang="sk-SK" sz="2800" dirty="0" smtClean="0"/>
              <a:t> 392/8 </a:t>
            </a:r>
          </a:p>
          <a:p>
            <a:pPr>
              <a:buNone/>
            </a:pPr>
            <a:r>
              <a:rPr lang="sk-SK" sz="2800" dirty="0" smtClean="0"/>
              <a:t>967 01 Kremnica</a:t>
            </a:r>
          </a:p>
          <a:p>
            <a:pPr>
              <a:buNone/>
            </a:pPr>
            <a:r>
              <a:rPr lang="sk-SK" sz="2800" dirty="0" smtClean="0"/>
              <a:t>Ing. Mgr Mária Slašťanová, 0915352860 </a:t>
            </a:r>
            <a:r>
              <a:rPr lang="sk-SK" sz="2800" dirty="0" smtClean="0">
                <a:hlinkClick r:id="rId2"/>
              </a:rPr>
              <a:t>sekretariat@2zskremnica.edu.sk</a:t>
            </a:r>
            <a:endParaRPr lang="sk-SK" sz="2800" dirty="0" smtClean="0"/>
          </a:p>
          <a:p>
            <a:pPr>
              <a:buNone/>
            </a:pPr>
            <a:r>
              <a:rPr lang="sk-SK" sz="2800" dirty="0" smtClean="0"/>
              <a:t>Zoznam zapojených žiakov a pedagógov : 245 žiakov +.9.ročníka a 16 pedagógov školy – </a:t>
            </a:r>
            <a:r>
              <a:rPr lang="sk-SK" sz="2800" dirty="0" smtClean="0"/>
              <a:t>zoznam dostupný na </a:t>
            </a:r>
            <a:r>
              <a:rPr lang="sk-SK" sz="2800" dirty="0" smtClean="0">
                <a:hlinkClick r:id="rId3"/>
              </a:rPr>
              <a:t>http://2zskremnica.edupage.org</a:t>
            </a:r>
            <a:r>
              <a:rPr lang="sk-SK" sz="2800" dirty="0" smtClean="0">
                <a:hlinkClick r:id="rId3"/>
              </a:rPr>
              <a:t>/</a:t>
            </a:r>
            <a:endParaRPr lang="sk-SK" sz="2800" dirty="0" smtClean="0"/>
          </a:p>
          <a:p>
            <a:pPr>
              <a:buNone/>
            </a:pPr>
            <a:r>
              <a:rPr lang="sk-SK" sz="2800" dirty="0" smtClean="0"/>
              <a:t>1. téma: 14.10.-Chlieb, pečivo , obilniny, ryža, cestoviny</a:t>
            </a:r>
          </a:p>
          <a:p>
            <a:endParaRPr lang="sk-SK"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algn="ctr" eaLnBrk="1" hangingPunct="1"/>
            <a:r>
              <a:rPr lang="sk-SK" altLang="sk-SK" sz="4800" i="1" smtClean="0"/>
              <a:t>Chlieb je dar Zeme</a:t>
            </a:r>
          </a:p>
        </p:txBody>
      </p:sp>
      <p:sp>
        <p:nvSpPr>
          <p:cNvPr id="13315" name="Rectangle 3"/>
          <p:cNvSpPr>
            <a:spLocks noGrp="1" noChangeArrowheads="1"/>
          </p:cNvSpPr>
          <p:nvPr>
            <p:ph type="subTitle" idx="1"/>
          </p:nvPr>
        </p:nvSpPr>
        <p:spPr/>
        <p:txBody>
          <a:bodyPr/>
          <a:lstStyle/>
          <a:p>
            <a:pPr eaLnBrk="1" hangingPunct="1"/>
            <a:r>
              <a:rPr lang="sk-SK" altLang="sk-SK" dirty="0" smtClean="0"/>
              <a:t>Prečo neplytvať jedlom</a:t>
            </a:r>
            <a:r>
              <a:rPr lang="sk-SK" altLang="sk-SK" dirty="0" smtClean="0"/>
              <a:t>???</a:t>
            </a:r>
          </a:p>
          <a:p>
            <a:pPr eaLnBrk="1" hangingPunct="1"/>
            <a:r>
              <a:rPr lang="sk-SK" altLang="sk-SK" sz="2000" dirty="0" smtClean="0"/>
              <a:t>PaedDr. Zuzana Dobiasová a aktivisti ZŽŠ</a:t>
            </a:r>
            <a:endParaRPr lang="sk-SK" altLang="sk-SK" sz="20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900113" y="981075"/>
            <a:ext cx="7386637" cy="5691188"/>
          </a:xfrm>
        </p:spPr>
        <p:txBody>
          <a:bodyPr/>
          <a:lstStyle/>
          <a:p>
            <a:pPr eaLnBrk="1" hangingPunct="1"/>
            <a:r>
              <a:rPr lang="sk-SK" altLang="sk-SK" sz="4000" smtClean="0"/>
              <a:t>Mnoho detí si neváži chlieb.</a:t>
            </a:r>
          </a:p>
          <a:p>
            <a:pPr eaLnBrk="1" hangingPunct="1"/>
            <a:r>
              <a:rPr lang="sk-SK" altLang="sk-SK" sz="4000" smtClean="0"/>
              <a:t>Často vídavať chlieb             na mieste, kde by obyčajne nemal čo robiť - v koši.</a:t>
            </a:r>
          </a:p>
          <a:p>
            <a:pPr eaLnBrk="1" hangingPunct="1"/>
            <a:r>
              <a:rPr lang="sk-SK" altLang="sk-SK" sz="4000" smtClean="0"/>
              <a:t>Chlieb. To je najcennejšia potravina, ktorú máme.</a:t>
            </a:r>
            <a:r>
              <a:rPr lang="sk-SK" altLang="sk-SK" sz="4000" smtClean="0">
                <a:solidFill>
                  <a:srgbClr val="FFFFFF"/>
                </a:solidFill>
              </a:rPr>
              <a:t> </a:t>
            </a:r>
          </a:p>
          <a:p>
            <a:pPr eaLnBrk="1" hangingPunct="1"/>
            <a:r>
              <a:rPr lang="sk-SK" altLang="sk-SK" sz="4000" smtClean="0"/>
              <a:t>Zasýti nás a dá nám potrebnú energiu a silu.</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263525" y="260350"/>
            <a:ext cx="8556625" cy="1368425"/>
          </a:xfrm>
        </p:spPr>
        <p:txBody>
          <a:bodyPr/>
          <a:lstStyle/>
          <a:p>
            <a:pPr marL="0" indent="0" algn="ctr" eaLnBrk="1" hangingPunct="1">
              <a:buFontTx/>
              <a:buNone/>
              <a:defRPr/>
            </a:pPr>
            <a:r>
              <a:rPr lang="sk-SK" altLang="sk-SK" b="1" dirty="0" smtClean="0"/>
              <a:t>Viete si vôbec predstaviť, koľko námahy stojí výroba chleba???</a:t>
            </a:r>
          </a:p>
          <a:p>
            <a:pPr eaLnBrk="1" hangingPunct="1">
              <a:defRPr/>
            </a:pPr>
            <a:endParaRPr lang="sk-SK" altLang="sk-SK" dirty="0" smtClean="0"/>
          </a:p>
        </p:txBody>
      </p:sp>
      <p:sp>
        <p:nvSpPr>
          <p:cNvPr id="4" name="Rectangle 3"/>
          <p:cNvSpPr txBox="1">
            <a:spLocks noChangeArrowheads="1"/>
          </p:cNvSpPr>
          <p:nvPr/>
        </p:nvSpPr>
        <p:spPr bwMode="auto">
          <a:xfrm>
            <a:off x="971550" y="765175"/>
            <a:ext cx="7386638" cy="554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Blip>
                <a:blip r:embed="rId2"/>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3"/>
              </a:buBlip>
              <a:defRPr sz="2800">
                <a:solidFill>
                  <a:schemeClr val="tx1"/>
                </a:solidFill>
                <a:latin typeface="+mn-lt"/>
              </a:defRPr>
            </a:lvl2pPr>
            <a:lvl3pPr marL="1143000" indent="-228600" algn="l" rtl="0" eaLnBrk="0" fontAlgn="base" hangingPunct="0">
              <a:spcBef>
                <a:spcPct val="20000"/>
              </a:spcBef>
              <a:spcAft>
                <a:spcPct val="0"/>
              </a:spcAft>
              <a:buSzPct val="70000"/>
              <a:buBlip>
                <a:blip r:embed="rId4"/>
              </a:buBlip>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defRPr/>
            </a:pPr>
            <a:r>
              <a:rPr lang="sk-SK" altLang="sk-SK" sz="4000" kern="0" dirty="0" smtClean="0">
                <a:solidFill>
                  <a:srgbClr val="2F1311"/>
                </a:solidFill>
              </a:rPr>
              <a:t>                     </a:t>
            </a:r>
          </a:p>
          <a:p>
            <a:pPr algn="ctr" eaLnBrk="1" hangingPunct="1">
              <a:buFontTx/>
              <a:buNone/>
              <a:defRPr/>
            </a:pPr>
            <a:r>
              <a:rPr lang="sk-SK" altLang="sk-SK" sz="4000" i="1" kern="0" dirty="0" smtClean="0">
                <a:solidFill>
                  <a:srgbClr val="2F1311"/>
                </a:solidFill>
              </a:rPr>
              <a:t>Sejba</a:t>
            </a:r>
            <a:r>
              <a:rPr lang="sk-SK" altLang="sk-SK" kern="0" dirty="0" smtClean="0">
                <a:solidFill>
                  <a:srgbClr val="2F1311"/>
                </a:solidFill>
              </a:rPr>
              <a:t> </a:t>
            </a:r>
          </a:p>
          <a:p>
            <a:pPr eaLnBrk="1" hangingPunct="1">
              <a:defRPr/>
            </a:pPr>
            <a:r>
              <a:rPr lang="sk-SK" altLang="sk-SK" sz="2800" kern="0" dirty="0" smtClean="0">
                <a:solidFill>
                  <a:srgbClr val="2F1311"/>
                </a:solidFill>
              </a:rPr>
              <a:t>Najskôr sa musí zasiať pšenica alebo raž.</a:t>
            </a:r>
          </a:p>
          <a:p>
            <a:pPr marL="0" indent="0" algn="ctr" eaLnBrk="1" hangingPunct="1">
              <a:buFontTx/>
              <a:buNone/>
              <a:defRPr/>
            </a:pPr>
            <a:r>
              <a:rPr lang="sk-SK" altLang="sk-SK" b="1" dirty="0" smtClean="0">
                <a:solidFill>
                  <a:srgbClr val="2F1311"/>
                </a:solidFill>
              </a:rPr>
              <a:t>  </a:t>
            </a:r>
            <a:r>
              <a:rPr lang="sk-SK" altLang="sk-SK" sz="4000" i="1" dirty="0" smtClean="0">
                <a:solidFill>
                  <a:srgbClr val="2F1311"/>
                </a:solidFill>
              </a:rPr>
              <a:t>A </a:t>
            </a:r>
            <a:r>
              <a:rPr lang="sk-SK" altLang="sk-SK" sz="4000" i="1" dirty="0">
                <a:solidFill>
                  <a:srgbClr val="2F1311"/>
                </a:solidFill>
              </a:rPr>
              <a:t>ako dlho trvá, </a:t>
            </a:r>
            <a:endParaRPr lang="sk-SK" altLang="sk-SK" sz="4000" i="1" dirty="0" smtClean="0">
              <a:solidFill>
                <a:srgbClr val="2F1311"/>
              </a:solidFill>
            </a:endParaRPr>
          </a:p>
          <a:p>
            <a:pPr marL="0" indent="0" algn="ctr" eaLnBrk="1" hangingPunct="1">
              <a:buFontTx/>
              <a:buNone/>
              <a:defRPr/>
            </a:pPr>
            <a:r>
              <a:rPr lang="sk-SK" altLang="sk-SK" sz="4000" i="1" dirty="0" smtClean="0">
                <a:solidFill>
                  <a:srgbClr val="2F1311"/>
                </a:solidFill>
              </a:rPr>
              <a:t>kým </a:t>
            </a:r>
            <a:r>
              <a:rPr lang="sk-SK" altLang="sk-SK" sz="4000" i="1" dirty="0">
                <a:solidFill>
                  <a:srgbClr val="2F1311"/>
                </a:solidFill>
              </a:rPr>
              <a:t>vyrastie žito</a:t>
            </a:r>
            <a:r>
              <a:rPr lang="sk-SK" altLang="sk-SK" sz="4000" i="1" dirty="0" smtClean="0">
                <a:solidFill>
                  <a:srgbClr val="2F1311"/>
                </a:solidFill>
              </a:rPr>
              <a:t>?</a:t>
            </a:r>
            <a:endParaRPr lang="sk-SK" altLang="sk-SK" kern="0" dirty="0">
              <a:solidFill>
                <a:srgbClr val="2F1311"/>
              </a:solidFill>
            </a:endParaRPr>
          </a:p>
          <a:p>
            <a:pPr eaLnBrk="1" hangingPunct="1">
              <a:defRPr/>
            </a:pPr>
            <a:r>
              <a:rPr lang="sk-SK" altLang="sk-SK" sz="2800" dirty="0" smtClean="0">
                <a:solidFill>
                  <a:srgbClr val="2F1311"/>
                </a:solidFill>
              </a:rPr>
              <a:t>Trvá to niekoľko mesiacov, kým je žitko také, aby sa mohlo pokosiť.</a:t>
            </a:r>
          </a:p>
          <a:p>
            <a:pPr eaLnBrk="1" hangingPunct="1">
              <a:defRPr/>
            </a:pPr>
            <a:r>
              <a:rPr lang="sk-SK" altLang="sk-SK" sz="2800" dirty="0" smtClean="0">
                <a:solidFill>
                  <a:srgbClr val="2F1311"/>
                </a:solidFill>
              </a:rPr>
              <a:t>Zberanie žita z poľa sa nazývalo žatva. Pokosené sa zviazalo do snopov a zviezlo do stodoly.</a:t>
            </a:r>
          </a:p>
          <a:p>
            <a:pPr eaLnBrk="1" hangingPunct="1">
              <a:defRPr/>
            </a:pPr>
            <a:endParaRPr lang="sk-SK" altLang="sk-SK" kern="0" dirty="0" smtClean="0">
              <a:solidFill>
                <a:srgbClr val="2F131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19075" y="227013"/>
            <a:ext cx="8456613" cy="1143000"/>
          </a:xfrm>
        </p:spPr>
        <p:txBody>
          <a:bodyPr/>
          <a:lstStyle/>
          <a:p>
            <a:pPr algn="ctr" eaLnBrk="1" hangingPunct="1"/>
            <a:r>
              <a:rPr lang="sk-SK" altLang="sk-SK" i="1" smtClean="0">
                <a:solidFill>
                  <a:schemeClr val="tx1"/>
                </a:solidFill>
              </a:rPr>
              <a:t>Žatva</a:t>
            </a:r>
          </a:p>
        </p:txBody>
      </p:sp>
      <p:sp>
        <p:nvSpPr>
          <p:cNvPr id="8195" name="Rectangle 3"/>
          <p:cNvSpPr>
            <a:spLocks noGrp="1" noChangeArrowheads="1"/>
          </p:cNvSpPr>
          <p:nvPr>
            <p:ph type="body" idx="1"/>
          </p:nvPr>
        </p:nvSpPr>
        <p:spPr>
          <a:xfrm>
            <a:off x="250825" y="1196975"/>
            <a:ext cx="8558213" cy="5184775"/>
          </a:xfrm>
        </p:spPr>
        <p:txBody>
          <a:bodyPr/>
          <a:lstStyle/>
          <a:p>
            <a:pPr eaLnBrk="1" hangingPunct="1">
              <a:defRPr/>
            </a:pPr>
            <a:r>
              <a:rPr lang="sk-SK" altLang="sk-SK" sz="2800" dirty="0" smtClean="0"/>
              <a:t>Zberanie žita z poľa sa nazývalo žatva. Pokosené sa zviazalo do snopov a zviezlo do stodoly.</a:t>
            </a:r>
          </a:p>
          <a:p>
            <a:pPr eaLnBrk="1" hangingPunct="1">
              <a:defRPr/>
            </a:pPr>
            <a:r>
              <a:rPr lang="sk-SK" altLang="sk-SK" sz="2800" dirty="0" smtClean="0"/>
              <a:t>Žito sa žne – kosí – v letných mesiacoch.</a:t>
            </a:r>
          </a:p>
          <a:p>
            <a:pPr eaLnBrk="1" hangingPunct="1">
              <a:defRPr/>
            </a:pPr>
            <a:r>
              <a:rPr lang="sk-SK" altLang="sk-SK" sz="2800" dirty="0" smtClean="0"/>
              <a:t>Na žatvu sa dnes už používajú moderné stroje (napr. kombajn). No kedysi sa žalo ručne.</a:t>
            </a:r>
          </a:p>
          <a:p>
            <a:pPr marL="0" indent="0" eaLnBrk="1" hangingPunct="1">
              <a:buFontTx/>
              <a:buNone/>
              <a:defRPr/>
            </a:pPr>
            <a:endParaRPr lang="sk-SK" altLang="sk-SK" sz="2800" dirty="0"/>
          </a:p>
          <a:p>
            <a:pPr marL="0" indent="0" algn="ctr" eaLnBrk="1" hangingPunct="1">
              <a:buFontTx/>
              <a:buNone/>
              <a:defRPr/>
            </a:pPr>
            <a:r>
              <a:rPr lang="sk-SK" altLang="sk-SK" sz="4000" i="1" dirty="0" smtClean="0"/>
              <a:t>Mlátenie</a:t>
            </a:r>
          </a:p>
          <a:p>
            <a:pPr eaLnBrk="1" hangingPunct="1">
              <a:defRPr/>
            </a:pPr>
            <a:r>
              <a:rPr lang="sk-SK" altLang="sk-SK" sz="2800" dirty="0" smtClean="0">
                <a:solidFill>
                  <a:srgbClr val="2F1311"/>
                </a:solidFill>
              </a:rPr>
              <a:t>Kedysi sa obilie tiež mlátilo ručne. </a:t>
            </a:r>
            <a:r>
              <a:rPr lang="sk-SK" altLang="sk-SK" sz="2800" dirty="0">
                <a:solidFill>
                  <a:srgbClr val="2F1311"/>
                </a:solidFill>
              </a:rPr>
              <a:t>Nástroj, ktorý sa na to používal, sa nazýva cepy.</a:t>
            </a:r>
          </a:p>
          <a:p>
            <a:pPr marL="0" indent="0" algn="ctr" eaLnBrk="1" hangingPunct="1">
              <a:buFontTx/>
              <a:buNone/>
              <a:defRPr/>
            </a:pPr>
            <a:endParaRPr lang="sk-SK" altLang="sk-SK" sz="4000" i="1"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sk-SK" altLang="sk-SK" i="1" smtClean="0">
                <a:solidFill>
                  <a:schemeClr val="tx1"/>
                </a:solidFill>
              </a:rPr>
              <a:t>  Mletie žita na múku</a:t>
            </a:r>
          </a:p>
        </p:txBody>
      </p:sp>
      <p:sp>
        <p:nvSpPr>
          <p:cNvPr id="17411" name="Rectangle 3"/>
          <p:cNvSpPr>
            <a:spLocks noGrp="1" noChangeArrowheads="1"/>
          </p:cNvSpPr>
          <p:nvPr>
            <p:ph type="body" idx="1"/>
          </p:nvPr>
        </p:nvSpPr>
        <p:spPr>
          <a:xfrm>
            <a:off x="263525" y="1598613"/>
            <a:ext cx="8340725" cy="4497387"/>
          </a:xfrm>
        </p:spPr>
        <p:txBody>
          <a:bodyPr/>
          <a:lstStyle/>
          <a:p>
            <a:pPr eaLnBrk="1" hangingPunct="1"/>
            <a:r>
              <a:rPr lang="sk-SK" altLang="sk-SK" smtClean="0"/>
              <a:t>Žito sa neskôr v mlyne pomelie na múku, ktorá putuje do pekární. </a:t>
            </a:r>
          </a:p>
          <a:p>
            <a:pPr eaLnBrk="1" hangingPunct="1"/>
            <a:r>
              <a:rPr lang="sk-SK" altLang="sk-SK" smtClean="0"/>
              <a:t>Podľa jemnosti poznáme múku hladkú, polohrubú a hrubú.</a:t>
            </a:r>
          </a:p>
          <a:p>
            <a:pPr eaLnBrk="1" hangingPunct="1"/>
            <a:r>
              <a:rPr lang="sk-SK" altLang="sk-SK" smtClean="0"/>
              <a:t>Vonkajší obal zrna – pleva, sa od múky oddelí buď úplne – biela múka, alebo čiastočne – celozrnná múka. Tá je tmavšia, má hnedastú farbu.</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r>
              <a:rPr lang="sk-SK" altLang="sk-SK" i="1" smtClean="0">
                <a:solidFill>
                  <a:schemeClr val="tx1"/>
                </a:solidFill>
              </a:rPr>
              <a:t>V pekárni</a:t>
            </a:r>
          </a:p>
        </p:txBody>
      </p:sp>
      <p:sp>
        <p:nvSpPr>
          <p:cNvPr id="11267" name="Rectangle 3"/>
          <p:cNvSpPr>
            <a:spLocks noGrp="1" noChangeArrowheads="1"/>
          </p:cNvSpPr>
          <p:nvPr>
            <p:ph type="body" idx="1"/>
          </p:nvPr>
        </p:nvSpPr>
        <p:spPr>
          <a:xfrm>
            <a:off x="0" y="981075"/>
            <a:ext cx="8964613" cy="4497388"/>
          </a:xfrm>
        </p:spPr>
        <p:txBody>
          <a:bodyPr/>
          <a:lstStyle/>
          <a:p>
            <a:pPr marL="0" indent="0" eaLnBrk="1" hangingPunct="1">
              <a:buFontTx/>
              <a:buNone/>
              <a:defRPr/>
            </a:pPr>
            <a:endParaRPr lang="sk-SK" altLang="sk-SK" sz="2800" dirty="0" smtClean="0"/>
          </a:p>
          <a:p>
            <a:pPr eaLnBrk="1" hangingPunct="1">
              <a:defRPr/>
            </a:pPr>
            <a:r>
              <a:rPr lang="sk-SK" altLang="sk-SK" sz="2800" dirty="0" smtClean="0"/>
              <a:t>V pekárni sa z múky, vody a droždia vymiesi cesto, nechá sa v teple vykysnúť a potom sa upečie.</a:t>
            </a:r>
          </a:p>
          <a:p>
            <a:pPr eaLnBrk="1" hangingPunct="1">
              <a:defRPr/>
            </a:pPr>
            <a:r>
              <a:rPr lang="sk-SK" altLang="sk-SK" sz="2800" dirty="0" smtClean="0"/>
              <a:t>Z chlebového cesta sa pečú klasické bochníky, ale aj rôzne druhy pečiva – rožky, </a:t>
            </a:r>
            <a:r>
              <a:rPr lang="sk-SK" altLang="sk-SK" sz="2800" dirty="0" err="1" smtClean="0"/>
              <a:t>dalamánky</a:t>
            </a:r>
            <a:r>
              <a:rPr lang="sk-SK" altLang="sk-SK" sz="2800" dirty="0" smtClean="0"/>
              <a:t>, </a:t>
            </a:r>
            <a:r>
              <a:rPr lang="sk-SK" altLang="sk-SK" sz="2800" dirty="0" err="1" smtClean="0"/>
              <a:t>pletienky</a:t>
            </a:r>
            <a:r>
              <a:rPr lang="sk-SK" altLang="sk-SK" sz="2800" dirty="0" smtClean="0"/>
              <a:t>...</a:t>
            </a:r>
          </a:p>
          <a:p>
            <a:pPr eaLnBrk="1" hangingPunct="1">
              <a:defRPr/>
            </a:pPr>
            <a:r>
              <a:rPr lang="sk-SK" altLang="sk-SK" sz="2800" dirty="0" smtClean="0"/>
              <a:t>Zo sladkého cesta pečú vianočky, rôzne plnené buchty, šatôčky...</a:t>
            </a:r>
          </a:p>
          <a:p>
            <a:pPr marL="0" indent="0" algn="ctr" eaLnBrk="1" hangingPunct="1">
              <a:buFontTx/>
              <a:buNone/>
              <a:defRPr/>
            </a:pPr>
            <a:r>
              <a:rPr lang="sk-SK" altLang="sk-SK" sz="4000" i="1" dirty="0" smtClean="0"/>
              <a:t>Predaj</a:t>
            </a:r>
            <a:r>
              <a:rPr lang="sk-SK" altLang="sk-SK" sz="2800" dirty="0" smtClean="0"/>
              <a:t> </a:t>
            </a:r>
          </a:p>
          <a:p>
            <a:pPr eaLnBrk="1" hangingPunct="1">
              <a:defRPr/>
            </a:pPr>
            <a:endParaRPr lang="sk-SK" altLang="sk-SK" sz="2800" dirty="0"/>
          </a:p>
          <a:p>
            <a:pPr eaLnBrk="1" hangingPunct="1">
              <a:defRPr/>
            </a:pPr>
            <a:r>
              <a:rPr lang="sk-SK" altLang="sk-SK" sz="2800" dirty="0" smtClean="0"/>
              <a:t>Hotový voňavý a chrumkavý chlebík čaká na naše hladné brušká na pultoch v predajni – obchode.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250825" y="333375"/>
            <a:ext cx="8569325" cy="4497388"/>
          </a:xfrm>
        </p:spPr>
        <p:txBody>
          <a:bodyPr/>
          <a:lstStyle/>
          <a:p>
            <a:pPr marL="0" indent="0" algn="ctr" eaLnBrk="1" hangingPunct="1">
              <a:buFontTx/>
              <a:buNone/>
              <a:defRPr/>
            </a:pPr>
            <a:r>
              <a:rPr lang="sk-SK" altLang="sk-SK" sz="4000" i="1" dirty="0" smtClean="0"/>
              <a:t>Ako nám chlieb chutí najviac?</a:t>
            </a:r>
          </a:p>
          <a:p>
            <a:pPr marL="0" indent="0" eaLnBrk="1" hangingPunct="1">
              <a:buFontTx/>
              <a:buNone/>
              <a:defRPr/>
            </a:pPr>
            <a:endParaRPr lang="sk-SK" altLang="sk-SK" dirty="0"/>
          </a:p>
          <a:p>
            <a:pPr eaLnBrk="1" hangingPunct="1">
              <a:defRPr/>
            </a:pPr>
            <a:r>
              <a:rPr lang="sk-SK" altLang="sk-SK" sz="2800" dirty="0" smtClean="0">
                <a:solidFill>
                  <a:srgbClr val="2F1311"/>
                </a:solidFill>
              </a:rPr>
              <a:t>Koľko ľudí – toľko chutí.</a:t>
            </a:r>
          </a:p>
          <a:p>
            <a:pPr eaLnBrk="1" hangingPunct="1">
              <a:defRPr/>
            </a:pPr>
            <a:r>
              <a:rPr lang="sk-SK" altLang="sk-SK" sz="2800" dirty="0" smtClean="0">
                <a:solidFill>
                  <a:srgbClr val="2F1311"/>
                </a:solidFill>
              </a:rPr>
              <a:t>Chlebík jeme ako hlavné jedlo i prílohu.</a:t>
            </a:r>
          </a:p>
          <a:p>
            <a:pPr eaLnBrk="1" hangingPunct="1">
              <a:defRPr/>
            </a:pPr>
            <a:r>
              <a:rPr lang="sk-SK" altLang="sk-SK" sz="2800" dirty="0" smtClean="0">
                <a:solidFill>
                  <a:srgbClr val="2F1311"/>
                </a:solidFill>
              </a:rPr>
              <a:t>Chutí nám s maslom, syrom, šunkou, nátierkou, zeleninou... či na sladko – s džemom, medíkom, </a:t>
            </a:r>
            <a:r>
              <a:rPr lang="sk-SK" altLang="sk-SK" sz="2800" dirty="0" err="1" smtClean="0">
                <a:solidFill>
                  <a:srgbClr val="2F1311"/>
                </a:solidFill>
              </a:rPr>
              <a:t>nutelou</a:t>
            </a:r>
            <a:r>
              <a:rPr lang="sk-SK" altLang="sk-SK" sz="2800" dirty="0" smtClean="0">
                <a:solidFill>
                  <a:srgbClr val="2F1311"/>
                </a:solidFill>
              </a:rPr>
              <a:t>...</a:t>
            </a:r>
          </a:p>
          <a:p>
            <a:pPr eaLnBrk="1" hangingPunct="1">
              <a:defRPr/>
            </a:pPr>
            <a:endParaRPr lang="sk-SK" altLang="sk-SK" sz="2800" dirty="0">
              <a:solidFill>
                <a:srgbClr val="2F1311"/>
              </a:solidFill>
            </a:endParaRPr>
          </a:p>
          <a:p>
            <a:pPr marL="0" indent="0" eaLnBrk="1" hangingPunct="1">
              <a:buFontTx/>
              <a:buNone/>
              <a:defRPr/>
            </a:pPr>
            <a:endParaRPr lang="sk-SK" altLang="sk-SK"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3"/>
          <p:cNvSpPr>
            <a:spLocks noGrp="1" noChangeArrowheads="1"/>
          </p:cNvSpPr>
          <p:nvPr>
            <p:ph type="body" idx="1"/>
          </p:nvPr>
        </p:nvSpPr>
        <p:spPr>
          <a:xfrm>
            <a:off x="179388" y="260350"/>
            <a:ext cx="8640762" cy="6481763"/>
          </a:xfrm>
        </p:spPr>
        <p:txBody>
          <a:bodyPr/>
          <a:lstStyle/>
          <a:p>
            <a:pPr eaLnBrk="1" hangingPunct="1">
              <a:defRPr/>
            </a:pPr>
            <a:r>
              <a:rPr lang="sk-SK" altLang="sk-SK" dirty="0" smtClean="0"/>
              <a:t>Smetný kôš... Tu, žiaľ, často náš chlebík skončí!!! Nože sa pozrite, či nie náhodou aj vo vašej triede!!!</a:t>
            </a:r>
          </a:p>
          <a:p>
            <a:pPr eaLnBrk="1" hangingPunct="1">
              <a:defRPr/>
            </a:pPr>
            <a:r>
              <a:rPr lang="sk-SK" altLang="sk-SK" dirty="0" smtClean="0"/>
              <a:t>A deti v Afrike hladujú. </a:t>
            </a:r>
          </a:p>
          <a:p>
            <a:pPr eaLnBrk="1" hangingPunct="1">
              <a:defRPr/>
            </a:pPr>
            <a:r>
              <a:rPr lang="sk-SK" altLang="sk-SK" dirty="0" smtClean="0"/>
              <a:t>Čo by dali aspoň za kúsoček tejto našej každodennej pochúťky...</a:t>
            </a:r>
          </a:p>
          <a:p>
            <a:pPr marL="0" indent="0" eaLnBrk="1" hangingPunct="1">
              <a:buFontTx/>
              <a:buNone/>
              <a:defRPr/>
            </a:pPr>
            <a:endParaRPr lang="sk-SK" altLang="sk-SK" dirty="0" smtClean="0"/>
          </a:p>
          <a:p>
            <a:pPr marL="0" indent="0" algn="ctr" eaLnBrk="1" hangingPunct="1">
              <a:buFontTx/>
              <a:buNone/>
              <a:defRPr/>
            </a:pPr>
            <a:r>
              <a:rPr lang="sk-SK" altLang="sk-SK" sz="4000" b="1" i="1" dirty="0" smtClean="0">
                <a:solidFill>
                  <a:schemeClr val="bg2"/>
                </a:solidFill>
              </a:rPr>
              <a:t>Budeme radi, keď si budete vážiť jedlo, ktoré dostávate a nebudete ho vyhadzovať. Veď sa naň tak ťažko musí pracovať...</a:t>
            </a:r>
          </a:p>
          <a:p>
            <a:pPr eaLnBrk="1" hangingPunct="1">
              <a:defRPr/>
            </a:pPr>
            <a:endParaRPr lang="sk-SK" altLang="sk-SK" dirty="0" smtClean="0"/>
          </a:p>
          <a:p>
            <a:pPr eaLnBrk="1" hangingPunct="1">
              <a:defRPr/>
            </a:pPr>
            <a:endParaRPr lang="sk-SK" altLang="sk-SK"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00113" y="620713"/>
            <a:ext cx="7477125" cy="1143000"/>
          </a:xfrm>
        </p:spPr>
        <p:txBody>
          <a:bodyPr/>
          <a:lstStyle/>
          <a:p>
            <a:pPr algn="ctr" eaLnBrk="1" hangingPunct="1"/>
            <a:r>
              <a:rPr lang="sk-SK" altLang="sk-SK" b="1" smtClean="0"/>
              <a:t>Ďakujeme za pozornosť</a:t>
            </a:r>
            <a:br>
              <a:rPr lang="sk-SK" altLang="sk-SK" b="1" smtClean="0"/>
            </a:br>
            <a:r>
              <a:rPr lang="sk-SK" altLang="sk-SK" b="1" smtClean="0"/>
              <a:t>a dobrú chuť pri chlebíku!</a:t>
            </a:r>
          </a:p>
        </p:txBody>
      </p:sp>
      <p:sp>
        <p:nvSpPr>
          <p:cNvPr id="21507" name="Rectangle 3"/>
          <p:cNvSpPr>
            <a:spLocks noGrp="1" noChangeArrowheads="1"/>
          </p:cNvSpPr>
          <p:nvPr>
            <p:ph type="body" idx="1"/>
          </p:nvPr>
        </p:nvSpPr>
        <p:spPr>
          <a:xfrm>
            <a:off x="900113" y="3716338"/>
            <a:ext cx="7386637" cy="2379662"/>
          </a:xfrm>
        </p:spPr>
        <p:txBody>
          <a:bodyPr/>
          <a:lstStyle/>
          <a:p>
            <a:pPr algn="ctr" eaLnBrk="1" hangingPunct="1">
              <a:buFontTx/>
              <a:buNone/>
            </a:pPr>
            <a:r>
              <a:rPr lang="sk-SK" altLang="sk-SK" smtClean="0"/>
              <a:t>Vaši rovesníci – </a:t>
            </a:r>
          </a:p>
          <a:p>
            <a:pPr algn="ctr" eaLnBrk="1" hangingPunct="1">
              <a:buFontTx/>
              <a:buNone/>
            </a:pPr>
            <a:r>
              <a:rPr lang="sk-SK" altLang="sk-SK" smtClean="0"/>
              <a:t>- aktivisti zdravého životného štýlu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tív Office">
  <a:themeElements>
    <a:clrScheme name="Aspek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orizont">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imono">
  <a:themeElements>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fontScheme name="Kimon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2">
        <a:dk1>
          <a:srgbClr val="000000"/>
        </a:dk1>
        <a:lt1>
          <a:srgbClr val="FFFFFF"/>
        </a:lt1>
        <a:dk2>
          <a:srgbClr val="000000"/>
        </a:dk2>
        <a:lt2>
          <a:srgbClr val="F7D47D"/>
        </a:lt2>
        <a:accent1>
          <a:srgbClr val="C19341"/>
        </a:accent1>
        <a:accent2>
          <a:srgbClr val="60A265"/>
        </a:accent2>
        <a:accent3>
          <a:srgbClr val="AAAAAA"/>
        </a:accent3>
        <a:accent4>
          <a:srgbClr val="DADADA"/>
        </a:accent4>
        <a:accent5>
          <a:srgbClr val="DDC8B0"/>
        </a:accent5>
        <a:accent6>
          <a:srgbClr val="56925B"/>
        </a:accent6>
        <a:hlink>
          <a:srgbClr val="EB9F17"/>
        </a:hlink>
        <a:folHlink>
          <a:srgbClr val="CF7625"/>
        </a:folHlink>
      </a:clrScheme>
      <a:clrMap bg1="dk2" tx1="lt1" bg2="dk1" tx2="lt2" accent1="accent1" accent2="accent2" accent3="accent3" accent4="accent4" accent5="accent5" accent6="accent6" hlink="hlink" folHlink="folHlink"/>
    </a:extraClrScheme>
    <a:extraClrScheme>
      <a:clrScheme name="Kimono 3">
        <a:dk1>
          <a:srgbClr val="00002E"/>
        </a:dk1>
        <a:lt1>
          <a:srgbClr val="FFFFFF"/>
        </a:lt1>
        <a:dk2>
          <a:srgbClr val="003399"/>
        </a:dk2>
        <a:lt2>
          <a:srgbClr val="F4BC40"/>
        </a:lt2>
        <a:accent1>
          <a:srgbClr val="9280CC"/>
        </a:accent1>
        <a:accent2>
          <a:srgbClr val="BD51A1"/>
        </a:accent2>
        <a:accent3>
          <a:srgbClr val="AAADCA"/>
        </a:accent3>
        <a:accent4>
          <a:srgbClr val="DADADA"/>
        </a:accent4>
        <a:accent5>
          <a:srgbClr val="C7C0E2"/>
        </a:accent5>
        <a:accent6>
          <a:srgbClr val="AB4991"/>
        </a:accent6>
        <a:hlink>
          <a:srgbClr val="CC66FF"/>
        </a:hlink>
        <a:folHlink>
          <a:srgbClr val="824F99"/>
        </a:folHlink>
      </a:clrScheme>
      <a:clrMap bg1="dk2" tx1="lt1" bg2="dk1" tx2="lt2" accent1="accent1" accent2="accent2" accent3="accent3" accent4="accent4" accent5="accent5" accent6="accent6" hlink="hlink" folHlink="folHlink"/>
    </a:extraClrScheme>
    <a:extraClrScheme>
      <a:clrScheme name="Kimono 4">
        <a:dk1>
          <a:srgbClr val="2F1311"/>
        </a:dk1>
        <a:lt1>
          <a:srgbClr val="7A8E9C"/>
        </a:lt1>
        <a:dk2>
          <a:srgbClr val="FDF4DF"/>
        </a:dk2>
        <a:lt2>
          <a:srgbClr val="3E4A52"/>
        </a:lt2>
        <a:accent1>
          <a:srgbClr val="81ABA0"/>
        </a:accent1>
        <a:accent2>
          <a:srgbClr val="CD817B"/>
        </a:accent2>
        <a:accent3>
          <a:srgbClr val="BEC6CB"/>
        </a:accent3>
        <a:accent4>
          <a:srgbClr val="270E0D"/>
        </a:accent4>
        <a:accent5>
          <a:srgbClr val="C1D2CD"/>
        </a:accent5>
        <a:accent6>
          <a:srgbClr val="BA746F"/>
        </a:accent6>
        <a:hlink>
          <a:srgbClr val="BEBC76"/>
        </a:hlink>
        <a:folHlink>
          <a:srgbClr val="668E69"/>
        </a:folHlink>
      </a:clrScheme>
      <a:clrMap bg1="lt1" tx1="dk1" bg2="lt2" tx2="dk2" accent1="accent1" accent2="accent2" accent3="accent3" accent4="accent4" accent5="accent5" accent6="accent6" hlink="hlink" folHlink="folHlink"/>
    </a:extraClrScheme>
    <a:extraClrScheme>
      <a:clrScheme name="Kimono 5">
        <a:dk1>
          <a:srgbClr val="2F1311"/>
        </a:dk1>
        <a:lt1>
          <a:srgbClr val="7A9C7C"/>
        </a:lt1>
        <a:dk2>
          <a:srgbClr val="FBEBC3"/>
        </a:dk2>
        <a:lt2>
          <a:srgbClr val="3C503D"/>
        </a:lt2>
        <a:accent1>
          <a:srgbClr val="D5B781"/>
        </a:accent1>
        <a:accent2>
          <a:srgbClr val="C16059"/>
        </a:accent2>
        <a:accent3>
          <a:srgbClr val="BECBBF"/>
        </a:accent3>
        <a:accent4>
          <a:srgbClr val="270E0D"/>
        </a:accent4>
        <a:accent5>
          <a:srgbClr val="E7D8C1"/>
        </a:accent5>
        <a:accent6>
          <a:srgbClr val="AF5650"/>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6">
        <a:dk1>
          <a:srgbClr val="000000"/>
        </a:dk1>
        <a:lt1>
          <a:srgbClr val="D9EFE0"/>
        </a:lt1>
        <a:dk2>
          <a:srgbClr val="30605A"/>
        </a:dk2>
        <a:lt2>
          <a:srgbClr val="15331E"/>
        </a:lt2>
        <a:accent1>
          <a:srgbClr val="A4C6BA"/>
        </a:accent1>
        <a:accent2>
          <a:srgbClr val="558F7D"/>
        </a:accent2>
        <a:accent3>
          <a:srgbClr val="E9F6ED"/>
        </a:accent3>
        <a:accent4>
          <a:srgbClr val="000000"/>
        </a:accent4>
        <a:accent5>
          <a:srgbClr val="CFDFD9"/>
        </a:accent5>
        <a:accent6>
          <a:srgbClr val="4C8171"/>
        </a:accent6>
        <a:hlink>
          <a:srgbClr val="C1C177"/>
        </a:hlink>
        <a:folHlink>
          <a:srgbClr val="A08F5E"/>
        </a:folHlink>
      </a:clrScheme>
      <a:clrMap bg1="lt1" tx1="dk1" bg2="lt2" tx2="dk2" accent1="accent1" accent2="accent2" accent3="accent3" accent4="accent4" accent5="accent5" accent6="accent6" hlink="hlink" folHlink="folHlink"/>
    </a:extraClrScheme>
    <a:extraClrScheme>
      <a:clrScheme name="Kimono 7">
        <a:dk1>
          <a:srgbClr val="2F1311"/>
        </a:dk1>
        <a:lt1>
          <a:srgbClr val="CFC7B5"/>
        </a:lt1>
        <a:dk2>
          <a:srgbClr val="853F35"/>
        </a:dk2>
        <a:lt2>
          <a:srgbClr val="8E7F5E"/>
        </a:lt2>
        <a:accent1>
          <a:srgbClr val="EBD2A5"/>
        </a:accent1>
        <a:accent2>
          <a:srgbClr val="A5C9A8"/>
        </a:accent2>
        <a:accent3>
          <a:srgbClr val="E4E0D7"/>
        </a:accent3>
        <a:accent4>
          <a:srgbClr val="270E0D"/>
        </a:accent4>
        <a:accent5>
          <a:srgbClr val="F3E5CF"/>
        </a:accent5>
        <a:accent6>
          <a:srgbClr val="95B698"/>
        </a:accent6>
        <a:hlink>
          <a:srgbClr val="C68510"/>
        </a:hlink>
        <a:folHlink>
          <a:srgbClr val="E5A871"/>
        </a:folHlink>
      </a:clrScheme>
      <a:clrMap bg1="lt1" tx1="dk1" bg2="lt2" tx2="dk2" accent1="accent1" accent2="accent2" accent3="accent3" accent4="accent4" accent5="accent5" accent6="accent6" hlink="hlink" folHlink="folHlink"/>
    </a:extraClrScheme>
    <a:extraClrScheme>
      <a:clrScheme name="Kimono 8">
        <a:dk1>
          <a:srgbClr val="000000"/>
        </a:dk1>
        <a:lt1>
          <a:srgbClr val="F0EED8"/>
        </a:lt1>
        <a:dk2>
          <a:srgbClr val="666729"/>
        </a:dk2>
        <a:lt2>
          <a:srgbClr val="3F3B19"/>
        </a:lt2>
        <a:accent1>
          <a:srgbClr val="E9D47D"/>
        </a:accent1>
        <a:accent2>
          <a:srgbClr val="D4DD91"/>
        </a:accent2>
        <a:accent3>
          <a:srgbClr val="F6F5E9"/>
        </a:accent3>
        <a:accent4>
          <a:srgbClr val="000000"/>
        </a:accent4>
        <a:accent5>
          <a:srgbClr val="F2E6BF"/>
        </a:accent5>
        <a:accent6>
          <a:srgbClr val="C0C883"/>
        </a:accent6>
        <a:hlink>
          <a:srgbClr val="9D943F"/>
        </a:hlink>
        <a:folHlink>
          <a:srgbClr val="C9C17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spek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themeOverride>
</file>

<file path=docProps/app.xml><?xml version="1.0" encoding="utf-8"?>
<Properties xmlns="http://schemas.openxmlformats.org/officeDocument/2006/extended-properties" xmlns:vt="http://schemas.openxmlformats.org/officeDocument/2006/docPropsVTypes">
  <TotalTime>295</TotalTime>
  <Words>1047</Words>
  <Application>Microsoft Office PowerPoint</Application>
  <PresentationFormat>Prezentácia na obrazovke (4:3)</PresentationFormat>
  <Paragraphs>243</Paragraphs>
  <Slides>37</Slides>
  <Notes>0</Notes>
  <HiddenSlides>0</HiddenSlides>
  <MMClips>2</MMClips>
  <ScaleCrop>false</ScaleCrop>
  <HeadingPairs>
    <vt:vector size="4" baseType="variant">
      <vt:variant>
        <vt:lpstr>Motív</vt:lpstr>
      </vt:variant>
      <vt:variant>
        <vt:i4>2</vt:i4>
      </vt:variant>
      <vt:variant>
        <vt:lpstr>Nadpisy snímok</vt:lpstr>
      </vt:variant>
      <vt:variant>
        <vt:i4>37</vt:i4>
      </vt:variant>
    </vt:vector>
  </HeadingPairs>
  <TitlesOfParts>
    <vt:vector size="39" baseType="lpstr">
      <vt:lpstr>Motív Office</vt:lpstr>
      <vt:lpstr>Kimono</vt:lpstr>
      <vt:lpstr>HOVORME O JEDLE  Základná škola Pavla Križku Kremnica</vt:lpstr>
      <vt:lpstr>Tematický deň</vt:lpstr>
      <vt:lpstr>Deti čítali, počítali, spievali aj sa pritom najedli</vt:lpstr>
      <vt:lpstr>Zoznam uskutočnených aktivít </vt:lpstr>
      <vt:lpstr>Zoznam výstupov</vt:lpstr>
      <vt:lpstr>Pracovný list  Tradičné kremnické remeslo - pekárstvo</vt:lpstr>
      <vt:lpstr>Ako sa piekol chlieb kedysi </vt:lpstr>
      <vt:lpstr>Názorné učenie o obilninách</vt:lpstr>
      <vt:lpstr>Názorné učenie o pečení chleba</vt:lpstr>
      <vt:lpstr>Ako sa pečie chlieb dnes</vt:lpstr>
      <vt:lpstr>Exkurzia v pekárni</vt:lpstr>
      <vt:lpstr>Anketa Naše stravovacie návyky</vt:lpstr>
      <vt:lpstr>Vyhodnotenie ankety</vt:lpstr>
      <vt:lpstr>Vyhodnotenie ankety</vt:lpstr>
      <vt:lpstr>Počítanie s témou chleba</vt:lpstr>
      <vt:lpstr>Počítanie s pekárenskou témou</vt:lpstr>
      <vt:lpstr>Pracovný  list na slovenský jazyk</vt:lpstr>
      <vt:lpstr>Pokusy s plesňou</vt:lpstr>
      <vt:lpstr>Pokusy i práca na počítači</vt:lpstr>
      <vt:lpstr>Pracovný  list na slovenský jazyk</vt:lpstr>
      <vt:lpstr>Slohové práce Chlieb je dar zeme  </vt:lpstr>
      <vt:lpstr>Rozprávky o chlebe</vt:lpstr>
      <vt:lpstr>Ankety a plagáty v cudzích jazykoch </vt:lpstr>
      <vt:lpstr>Vlastná tvorba</vt:lpstr>
      <vt:lpstr>Prezentácie v anglickom jazyku</vt:lpstr>
      <vt:lpstr>Ozdoby na múčniky</vt:lpstr>
      <vt:lpstr>Obrázky  z cestovín a ryže</vt:lpstr>
      <vt:lpstr>Základné údaje</vt:lpstr>
      <vt:lpstr>Chlieb je dar Zeme</vt:lpstr>
      <vt:lpstr>Snímka 30</vt:lpstr>
      <vt:lpstr>Snímka 31</vt:lpstr>
      <vt:lpstr>Žatva</vt:lpstr>
      <vt:lpstr>  Mletie žita na múku</vt:lpstr>
      <vt:lpstr>V pekárni</vt:lpstr>
      <vt:lpstr>Snímka 35</vt:lpstr>
      <vt:lpstr>Snímka 36</vt:lpstr>
      <vt:lpstr>Ďakujeme za pozornosť a dobrú chuť pri chlebíku!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Milan Slašťan</dc:creator>
  <cp:lastModifiedBy>Helena</cp:lastModifiedBy>
  <cp:revision>54</cp:revision>
  <dcterms:created xsi:type="dcterms:W3CDTF">2013-10-19T16:32:20Z</dcterms:created>
  <dcterms:modified xsi:type="dcterms:W3CDTF">2013-10-19T21:57:32Z</dcterms:modified>
</cp:coreProperties>
</file>